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330" r:id="rId4"/>
    <p:sldId id="326" r:id="rId5"/>
    <p:sldId id="331" r:id="rId6"/>
    <p:sldId id="327" r:id="rId7"/>
    <p:sldId id="332" r:id="rId8"/>
    <p:sldId id="328" r:id="rId9"/>
    <p:sldId id="329" r:id="rId10"/>
    <p:sldId id="323"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4F85"/>
    <a:srgbClr val="607695"/>
    <a:srgbClr val="69A246"/>
    <a:srgbClr val="136316"/>
    <a:srgbClr val="1F8022"/>
    <a:srgbClr val="1B6661"/>
    <a:srgbClr val="314DA4"/>
    <a:srgbClr val="1B41A6"/>
    <a:srgbClr val="102EEF"/>
    <a:srgbClr val="25B8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803"/>
    <p:restoredTop sz="64569"/>
  </p:normalViewPr>
  <p:slideViewPr>
    <p:cSldViewPr snapToGrid="0" snapToObjects="1">
      <p:cViewPr>
        <p:scale>
          <a:sx n="58" d="100"/>
          <a:sy n="58" d="100"/>
        </p:scale>
        <p:origin x="1192" y="26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g>
</file>

<file path=ppt/media/image3.png>
</file>

<file path=ppt/media/image4.png>
</file>

<file path=ppt/media/image6.tiff>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1F3D6-2DDF-0847-90C1-852F2A7C471D}" type="datetimeFigureOut">
              <a:rPr kumimoji="1" lang="zh-CN" altLang="en-US" smtClean="0"/>
              <a:t>18/2/7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2A8744-003F-C948-90C1-4847B4790571}" type="slidenum">
              <a:rPr kumimoji="1" lang="zh-CN" altLang="en-US" smtClean="0"/>
              <a:t>‹#›</a:t>
            </a:fld>
            <a:endParaRPr kumimoji="1" lang="zh-CN" altLang="en-US"/>
          </a:p>
        </p:txBody>
      </p:sp>
    </p:spTree>
    <p:extLst>
      <p:ext uri="{BB962C8B-B14F-4D97-AF65-F5344CB8AC3E}">
        <p14:creationId xmlns:p14="http://schemas.microsoft.com/office/powerpoint/2010/main" val="1032246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3</a:t>
            </a:fld>
            <a:endParaRPr kumimoji="1" lang="zh-CN" altLang="en-US"/>
          </a:p>
        </p:txBody>
      </p:sp>
    </p:spTree>
    <p:extLst>
      <p:ext uri="{BB962C8B-B14F-4D97-AF65-F5344CB8AC3E}">
        <p14:creationId xmlns:p14="http://schemas.microsoft.com/office/powerpoint/2010/main" val="1474612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增加智能分析功能</a:t>
            </a:r>
            <a:endParaRPr kumimoji="1" lang="zh-CN" altLang="en-US" dirty="0"/>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4</a:t>
            </a:fld>
            <a:endParaRPr kumimoji="1" lang="zh-CN" altLang="en-US"/>
          </a:p>
        </p:txBody>
      </p:sp>
    </p:spTree>
    <p:extLst>
      <p:ext uri="{BB962C8B-B14F-4D97-AF65-F5344CB8AC3E}">
        <p14:creationId xmlns:p14="http://schemas.microsoft.com/office/powerpoint/2010/main" val="941511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5</a:t>
            </a:fld>
            <a:endParaRPr kumimoji="1" lang="zh-CN" altLang="en-US"/>
          </a:p>
        </p:txBody>
      </p:sp>
    </p:spTree>
    <p:extLst>
      <p:ext uri="{BB962C8B-B14F-4D97-AF65-F5344CB8AC3E}">
        <p14:creationId xmlns:p14="http://schemas.microsoft.com/office/powerpoint/2010/main" val="13315652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6</a:t>
            </a:fld>
            <a:endParaRPr kumimoji="1" lang="zh-CN" altLang="en-US"/>
          </a:p>
        </p:txBody>
      </p:sp>
    </p:spTree>
    <p:extLst>
      <p:ext uri="{BB962C8B-B14F-4D97-AF65-F5344CB8AC3E}">
        <p14:creationId xmlns:p14="http://schemas.microsoft.com/office/powerpoint/2010/main" val="1591776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7</a:t>
            </a:fld>
            <a:endParaRPr kumimoji="1" lang="zh-CN" altLang="en-US"/>
          </a:p>
        </p:txBody>
      </p:sp>
    </p:spTree>
    <p:extLst>
      <p:ext uri="{BB962C8B-B14F-4D97-AF65-F5344CB8AC3E}">
        <p14:creationId xmlns:p14="http://schemas.microsoft.com/office/powerpoint/2010/main" val="681928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8</a:t>
            </a:fld>
            <a:endParaRPr kumimoji="1" lang="zh-CN" altLang="en-US"/>
          </a:p>
        </p:txBody>
      </p:sp>
    </p:spTree>
    <p:extLst>
      <p:ext uri="{BB962C8B-B14F-4D97-AF65-F5344CB8AC3E}">
        <p14:creationId xmlns:p14="http://schemas.microsoft.com/office/powerpoint/2010/main" val="824234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9</a:t>
            </a:fld>
            <a:endParaRPr kumimoji="1" lang="zh-CN" altLang="en-US"/>
          </a:p>
        </p:txBody>
      </p:sp>
    </p:spTree>
    <p:extLst>
      <p:ext uri="{BB962C8B-B14F-4D97-AF65-F5344CB8AC3E}">
        <p14:creationId xmlns:p14="http://schemas.microsoft.com/office/powerpoint/2010/main" val="6054195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752A8744-003F-C948-90C1-4847B4790571}" type="slidenum">
              <a:rPr kumimoji="1" lang="zh-CN" altLang="en-US" smtClean="0"/>
              <a:t>10</a:t>
            </a:fld>
            <a:endParaRPr kumimoji="1" lang="zh-CN" altLang="en-US"/>
          </a:p>
        </p:txBody>
      </p:sp>
    </p:spTree>
    <p:extLst>
      <p:ext uri="{BB962C8B-B14F-4D97-AF65-F5344CB8AC3E}">
        <p14:creationId xmlns:p14="http://schemas.microsoft.com/office/powerpoint/2010/main" val="7899536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75759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9288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501320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5"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0" y="0"/>
            <a:ext cx="12192000" cy="6857143"/>
          </a:xfrm>
          <a:prstGeom prst="rect">
            <a:avLst/>
          </a:prstGeom>
        </p:spPr>
      </p:pic>
    </p:spTree>
    <p:extLst>
      <p:ext uri="{BB962C8B-B14F-4D97-AF65-F5344CB8AC3E}">
        <p14:creationId xmlns:p14="http://schemas.microsoft.com/office/powerpoint/2010/main" val="21244968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image" Target="../media/image2.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2"/>
          <a:stretch>
            <a:fillRect/>
          </a:stretch>
        </p:blipFill>
        <p:spPr>
          <a:xfrm>
            <a:off x="1671808" y="895662"/>
            <a:ext cx="9945665" cy="4846171"/>
          </a:xfrm>
          <a:prstGeom prst="rect">
            <a:avLst/>
          </a:prstGeom>
        </p:spPr>
      </p:pic>
      <p:sp>
        <p:nvSpPr>
          <p:cNvPr id="5" name="TextBox 2"/>
          <p:cNvSpPr txBox="1">
            <a:spLocks noChangeArrowheads="1"/>
          </p:cNvSpPr>
          <p:nvPr/>
        </p:nvSpPr>
        <p:spPr bwMode="auto">
          <a:xfrm>
            <a:off x="1115122" y="3770712"/>
            <a:ext cx="10291630"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buFont typeface="Arial" charset="0"/>
              <a:defRPr>
                <a:solidFill>
                  <a:schemeClr val="tx1"/>
                </a:solidFill>
                <a:latin typeface="Arial" charset="0"/>
                <a:ea typeface="宋体" charset="-122"/>
              </a:defRPr>
            </a:lvl6pPr>
            <a:lvl7pPr marL="2971800" indent="-228600" eaLnBrk="0" fontAlgn="base" hangingPunct="0">
              <a:spcBef>
                <a:spcPct val="0"/>
              </a:spcBef>
              <a:spcAft>
                <a:spcPct val="0"/>
              </a:spcAft>
              <a:buFont typeface="Arial" charset="0"/>
              <a:defRPr>
                <a:solidFill>
                  <a:schemeClr val="tx1"/>
                </a:solidFill>
                <a:latin typeface="Arial" charset="0"/>
                <a:ea typeface="宋体" charset="-122"/>
              </a:defRPr>
            </a:lvl7pPr>
            <a:lvl8pPr marL="3429000" indent="-228600" eaLnBrk="0" fontAlgn="base" hangingPunct="0">
              <a:spcBef>
                <a:spcPct val="0"/>
              </a:spcBef>
              <a:spcAft>
                <a:spcPct val="0"/>
              </a:spcAft>
              <a:buFont typeface="Arial" charset="0"/>
              <a:defRPr>
                <a:solidFill>
                  <a:schemeClr val="tx1"/>
                </a:solidFill>
                <a:latin typeface="Arial" charset="0"/>
                <a:ea typeface="宋体" charset="-122"/>
              </a:defRPr>
            </a:lvl8pPr>
            <a:lvl9pPr marL="3886200" indent="-228600" eaLnBrk="0" fontAlgn="base" hangingPunct="0">
              <a:spcBef>
                <a:spcPct val="0"/>
              </a:spcBef>
              <a:spcAft>
                <a:spcPct val="0"/>
              </a:spcAft>
              <a:buFont typeface="Arial" charset="0"/>
              <a:defRPr>
                <a:solidFill>
                  <a:schemeClr val="tx1"/>
                </a:solidFill>
                <a:latin typeface="Arial" charset="0"/>
                <a:ea typeface="宋体" charset="-122"/>
              </a:defRPr>
            </a:lvl9pPr>
          </a:lstStyle>
          <a:p>
            <a:pPr eaLnBrk="1" hangingPunct="1"/>
            <a:r>
              <a:rPr lang="en-US" altLang="zh-CN" sz="3600" b="1" dirty="0" smtClean="0">
                <a:solidFill>
                  <a:schemeClr val="tx1">
                    <a:lumMod val="65000"/>
                    <a:lumOff val="35000"/>
                  </a:schemeClr>
                </a:solidFill>
                <a:latin typeface="Microsoft YaHei" charset="-122"/>
                <a:ea typeface="Microsoft YaHei" charset="-122"/>
                <a:cs typeface="Microsoft YaHei" charset="-122"/>
              </a:rPr>
              <a:t>——</a:t>
            </a:r>
            <a:r>
              <a:rPr lang="zh-CN" altLang="en-US" sz="3600" b="1" dirty="0" smtClean="0">
                <a:solidFill>
                  <a:schemeClr val="tx1">
                    <a:lumMod val="65000"/>
                    <a:lumOff val="35000"/>
                  </a:schemeClr>
                </a:solidFill>
                <a:latin typeface="Microsoft YaHei" charset="-122"/>
                <a:ea typeface="Microsoft YaHei" charset="-122"/>
                <a:cs typeface="Microsoft YaHei" charset="-122"/>
              </a:rPr>
              <a:t>安全感知平台产品销售能力建设课程－初级</a:t>
            </a:r>
            <a:endParaRPr lang="zh-CN" altLang="en-US" sz="3600" b="1" dirty="0">
              <a:solidFill>
                <a:schemeClr val="tx1">
                  <a:lumMod val="65000"/>
                  <a:lumOff val="35000"/>
                </a:schemeClr>
              </a:solidFill>
              <a:latin typeface="Microsoft YaHei" charset="-122"/>
              <a:ea typeface="Microsoft YaHei" charset="-122"/>
              <a:cs typeface="Microsoft YaHei"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25838" y="516337"/>
            <a:ext cx="1988755" cy="686529"/>
          </a:xfrm>
          <a:prstGeom prst="rect">
            <a:avLst/>
          </a:prstGeom>
        </p:spPr>
      </p:pic>
      <p:sp>
        <p:nvSpPr>
          <p:cNvPr id="15" name="矩形 14"/>
          <p:cNvSpPr/>
          <p:nvPr/>
        </p:nvSpPr>
        <p:spPr bwMode="auto">
          <a:xfrm>
            <a:off x="9451341" y="143769"/>
            <a:ext cx="2476500" cy="1303867"/>
          </a:xfrm>
          <a:prstGeom prst="rect">
            <a:avLst/>
          </a:prstGeom>
          <a:solidFill>
            <a:srgbClr val="EFEFEF"/>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2495" rtl="0" eaLnBrk="0" fontAlgn="base" latinLnBrk="0" hangingPunct="0">
              <a:spcBef>
                <a:spcPct val="0"/>
              </a:spcBef>
              <a:spcAft>
                <a:spcPct val="0"/>
              </a:spcAft>
              <a:buClrTx/>
              <a:buSzTx/>
              <a:buFont typeface="Arial" pitchFamily="34" charset="0"/>
              <a:buNone/>
            </a:pPr>
            <a:endParaRPr kumimoji="0" lang="zh-CN" altLang="en-US" sz="1800" b="0" i="0" u="none" strike="noStrike" cap="none" normalizeH="0" baseline="0" smtClean="0">
              <a:ln>
                <a:noFill/>
              </a:ln>
              <a:solidFill>
                <a:schemeClr val="tx1"/>
              </a:solidFill>
              <a:effectLst/>
              <a:latin typeface="Calibri" pitchFamily="34" charset="0"/>
              <a:ea typeface="宋体" pitchFamily="2" charset="-122"/>
            </a:endParaRPr>
          </a:p>
        </p:txBody>
      </p:sp>
      <p:pic>
        <p:nvPicPr>
          <p:cNvPr id="14" name="Picture 5" descr="F:\公司的\logo\sangfor_logo\3.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37278" y="895662"/>
            <a:ext cx="2977120" cy="2992398"/>
          </a:xfrm>
          <a:prstGeom prst="rect">
            <a:avLst/>
          </a:prstGeom>
          <a:noFill/>
          <a:extLst>
            <a:ext uri="{909E8E84-426E-40dd-AFC4-6F175D3DCCD1}">
              <a14:hiddenFill xmlns="" xmlns:a14="http://schemas.microsoft.com/office/drawing/2010/main">
                <a:solidFill>
                  <a:srgbClr val="FFFFFF"/>
                </a:solidFill>
              </a14:hiddenFill>
            </a:ext>
          </a:extLst>
        </p:spPr>
      </p:pic>
      <p:sp>
        <p:nvSpPr>
          <p:cNvPr id="7" name="矩形 6"/>
          <p:cNvSpPr/>
          <p:nvPr/>
        </p:nvSpPr>
        <p:spPr>
          <a:xfrm>
            <a:off x="684923" y="2057555"/>
            <a:ext cx="7879080" cy="1015663"/>
          </a:xfrm>
          <a:prstGeom prst="rect">
            <a:avLst/>
          </a:prstGeom>
        </p:spPr>
        <p:txBody>
          <a:bodyPr wrap="none">
            <a:spAutoFit/>
          </a:bodyPr>
          <a:lstStyle/>
          <a:p>
            <a:r>
              <a:rPr lang="zh-CN" altLang="en-US" sz="6000" b="1" smtClean="0">
                <a:gradFill>
                  <a:gsLst>
                    <a:gs pos="0">
                      <a:srgbClr val="6FBA2C"/>
                    </a:gs>
                    <a:gs pos="100000">
                      <a:srgbClr val="00479D"/>
                    </a:gs>
                  </a:gsLst>
                  <a:lin ang="3600000" scaled="0"/>
                </a:gradFill>
                <a:latin typeface="微软雅黑" pitchFamily="34" charset="-122"/>
                <a:ea typeface="微软雅黑" pitchFamily="34" charset="-122"/>
              </a:rPr>
              <a:t>安全感知平台销售</a:t>
            </a:r>
            <a:r>
              <a:rPr lang="zh-CN" altLang="en-US" sz="6000" b="1" dirty="0" smtClean="0">
                <a:gradFill>
                  <a:gsLst>
                    <a:gs pos="0">
                      <a:srgbClr val="6FBA2C"/>
                    </a:gs>
                    <a:gs pos="100000">
                      <a:srgbClr val="00479D"/>
                    </a:gs>
                  </a:gsLst>
                  <a:lin ang="3600000" scaled="0"/>
                </a:gradFill>
                <a:latin typeface="微软雅黑" pitchFamily="34" charset="-122"/>
                <a:ea typeface="微软雅黑" pitchFamily="34" charset="-122"/>
              </a:rPr>
              <a:t>话术</a:t>
            </a:r>
            <a:endParaRPr lang="en-US" altLang="zh-CN" sz="6000" b="1" dirty="0" smtClean="0">
              <a:gradFill>
                <a:gsLst>
                  <a:gs pos="0">
                    <a:srgbClr val="6FBA2C"/>
                  </a:gs>
                  <a:gs pos="100000">
                    <a:srgbClr val="00479D"/>
                  </a:gs>
                </a:gsLst>
                <a:lin ang="3600000" scaled="0"/>
              </a:gradFill>
              <a:latin typeface="微软雅黑" pitchFamily="34" charset="-122"/>
              <a:ea typeface="微软雅黑" pitchFamily="34" charset="-122"/>
            </a:endParaRPr>
          </a:p>
        </p:txBody>
      </p:sp>
    </p:spTree>
    <p:extLst>
      <p:ext uri="{BB962C8B-B14F-4D97-AF65-F5344CB8AC3E}">
        <p14:creationId xmlns:p14="http://schemas.microsoft.com/office/powerpoint/2010/main" val="212100640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图片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9405" y="222403"/>
            <a:ext cx="1557947" cy="537812"/>
          </a:xfrm>
          <a:prstGeom prst="rect">
            <a:avLst/>
          </a:prstGeom>
        </p:spPr>
      </p:pic>
      <p:sp>
        <p:nvSpPr>
          <p:cNvPr id="5" name="文本框 4"/>
          <p:cNvSpPr txBox="1"/>
          <p:nvPr/>
        </p:nvSpPr>
        <p:spPr>
          <a:xfrm>
            <a:off x="4958509" y="2846786"/>
            <a:ext cx="2274982" cy="707886"/>
          </a:xfrm>
          <a:prstGeom prst="rect">
            <a:avLst/>
          </a:prstGeom>
          <a:noFill/>
        </p:spPr>
        <p:txBody>
          <a:bodyPr wrap="none" rtlCol="0">
            <a:spAutoFit/>
          </a:bodyPr>
          <a:lstStyle/>
          <a:p>
            <a:r>
              <a:rPr kumimoji="1" lang="en-US" altLang="zh-CN" sz="4000" dirty="0" smtClean="0">
                <a:latin typeface="Microsoft YaHei" charset="-122"/>
                <a:ea typeface="Microsoft YaHei" charset="-122"/>
                <a:cs typeface="Microsoft YaHei" charset="-122"/>
              </a:rPr>
              <a:t>THANKS</a:t>
            </a:r>
            <a:endParaRPr kumimoji="1" lang="zh-CN" altLang="en-US" sz="40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205706724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5069840" y="923458"/>
            <a:ext cx="7620000" cy="7340880"/>
          </a:xfrm>
          <a:prstGeom prst="rect">
            <a:avLst/>
          </a:prstGeom>
        </p:spPr>
      </p:pic>
      <p:sp>
        <p:nvSpPr>
          <p:cNvPr id="3" name="TextBox 23"/>
          <p:cNvSpPr txBox="1">
            <a:spLocks noChangeArrowheads="1"/>
          </p:cNvSpPr>
          <p:nvPr/>
        </p:nvSpPr>
        <p:spPr bwMode="auto">
          <a:xfrm>
            <a:off x="1405883" y="1019914"/>
            <a:ext cx="1881028" cy="5309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68580" tIns="34290" rIns="68580" bIns="34290">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6pPr>
            <a:lvl7pPr marL="29718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7pPr>
            <a:lvl8pPr marL="34290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8pPr>
            <a:lvl9pPr marL="38862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9pPr>
          </a:lstStyle>
          <a:p>
            <a:pPr eaLnBrk="1" hangingPunct="1"/>
            <a:r>
              <a:rPr lang="en-US" altLang="zh-CN" sz="3000" b="1" dirty="0">
                <a:solidFill>
                  <a:schemeClr val="tx1">
                    <a:lumMod val="85000"/>
                    <a:lumOff val="15000"/>
                  </a:schemeClr>
                </a:solidFill>
                <a:latin typeface="Microsoft YaHei" charset="-122"/>
                <a:ea typeface="Microsoft YaHei" charset="-122"/>
                <a:cs typeface="Microsoft YaHei" charset="-122"/>
              </a:rPr>
              <a:t>Contents</a:t>
            </a:r>
            <a:endParaRPr lang="zh-CN" altLang="en-US" sz="3000" b="1" dirty="0">
              <a:solidFill>
                <a:schemeClr val="tx1">
                  <a:lumMod val="85000"/>
                  <a:lumOff val="15000"/>
                </a:schemeClr>
              </a:solidFill>
              <a:latin typeface="Microsoft YaHei" charset="-122"/>
              <a:ea typeface="Microsoft YaHei" charset="-122"/>
              <a:cs typeface="Microsoft YaHei" charset="-122"/>
            </a:endParaRPr>
          </a:p>
        </p:txBody>
      </p:sp>
      <p:sp>
        <p:nvSpPr>
          <p:cNvPr id="6" name="文本框 14"/>
          <p:cNvSpPr txBox="1">
            <a:spLocks noChangeArrowheads="1"/>
          </p:cNvSpPr>
          <p:nvPr/>
        </p:nvSpPr>
        <p:spPr bwMode="auto">
          <a:xfrm>
            <a:off x="1980561" y="1820963"/>
            <a:ext cx="6178557" cy="5001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68580" tIns="34290" rIns="68580" bIns="34290">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6pPr>
            <a:lvl7pPr marL="29718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7pPr>
            <a:lvl8pPr marL="34290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8pPr>
            <a:lvl9pPr marL="38862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9pPr>
          </a:lstStyle>
          <a:p>
            <a:pPr eaLnBrk="1" hangingPunct="1"/>
            <a:r>
              <a:rPr lang="en-US" altLang="zh-CN" sz="2800" b="1" dirty="0" smtClean="0">
                <a:solidFill>
                  <a:schemeClr val="tx1">
                    <a:lumMod val="85000"/>
                    <a:lumOff val="15000"/>
                  </a:schemeClr>
                </a:solidFill>
                <a:latin typeface="微软雅黑" pitchFamily="34" charset="-122"/>
                <a:ea typeface="微软雅黑" pitchFamily="34" charset="-122"/>
              </a:rPr>
              <a:t>1</a:t>
            </a:r>
            <a:r>
              <a:rPr lang="zh-CN" altLang="en-US" sz="2800" b="1" dirty="0" smtClean="0">
                <a:solidFill>
                  <a:schemeClr val="tx1">
                    <a:lumMod val="85000"/>
                    <a:lumOff val="15000"/>
                  </a:schemeClr>
                </a:solidFill>
                <a:latin typeface="微软雅黑" pitchFamily="34" charset="-122"/>
                <a:ea typeface="微软雅黑" pitchFamily="34" charset="-122"/>
              </a:rPr>
              <a:t>、生活类比引导话术</a:t>
            </a:r>
            <a:endParaRPr lang="zh-CN" altLang="en-US" sz="2800" b="1" dirty="0">
              <a:solidFill>
                <a:schemeClr val="tx1">
                  <a:lumMod val="85000"/>
                  <a:lumOff val="15000"/>
                </a:schemeClr>
              </a:solidFill>
              <a:latin typeface="微软雅黑" pitchFamily="34" charset="-122"/>
              <a:ea typeface="微软雅黑" pitchFamily="34" charset="-122"/>
            </a:endParaRPr>
          </a:p>
        </p:txBody>
      </p:sp>
      <p:sp>
        <p:nvSpPr>
          <p:cNvPr id="8" name="文本框 15"/>
          <p:cNvSpPr txBox="1"/>
          <p:nvPr/>
        </p:nvSpPr>
        <p:spPr>
          <a:xfrm>
            <a:off x="1980561" y="3171747"/>
            <a:ext cx="6761995" cy="931024"/>
          </a:xfrm>
          <a:prstGeom prst="rect">
            <a:avLst/>
          </a:prstGeom>
          <a:noFill/>
          <a:ln>
            <a:noFill/>
          </a:ln>
        </p:spPr>
        <p:txBody>
          <a:bodyPr wrap="square" lIns="68580" tIns="34290" rIns="68580" bIns="34290">
            <a:spAutoFit/>
          </a:bodyPr>
          <a:lstStyle>
            <a:defPPr>
              <a:defRPr lang="zh-CN"/>
            </a:defPPr>
            <a:lvl1pPr>
              <a:defRPr sz="2800" b="1">
                <a:solidFill>
                  <a:srgbClr val="1B4F85"/>
                </a:solidFill>
                <a:latin typeface="微软雅黑" pitchFamily="34" charset="-122"/>
                <a:ea typeface="微软雅黑" pitchFamily="34" charset="-122"/>
              </a:defRPr>
            </a:lvl1pPr>
            <a:lvl2pPr marL="742950" indent="-285750" eaLnBrk="0" hangingPunct="0">
              <a:defRPr>
                <a:latin typeface="Calibri" pitchFamily="34" charset="0"/>
                <a:ea typeface="宋体" pitchFamily="2" charset="-122"/>
              </a:defRPr>
            </a:lvl2pPr>
            <a:lvl3pPr marL="1143000" indent="-228600" eaLnBrk="0" hangingPunct="0">
              <a:defRPr>
                <a:latin typeface="Calibri" pitchFamily="34" charset="0"/>
                <a:ea typeface="宋体" pitchFamily="2" charset="-122"/>
              </a:defRPr>
            </a:lvl3pPr>
            <a:lvl4pPr marL="1600200" indent="-228600" eaLnBrk="0" hangingPunct="0">
              <a:defRPr>
                <a:latin typeface="Calibri" pitchFamily="34" charset="0"/>
                <a:ea typeface="宋体" pitchFamily="2" charset="-122"/>
              </a:defRPr>
            </a:lvl4pPr>
            <a:lvl5pPr marL="2057400" indent="-228600" eaLnBrk="0" hangingPunct="0">
              <a:defRPr>
                <a:latin typeface="Calibri" pitchFamily="34" charset="0"/>
                <a:ea typeface="宋体" pitchFamily="2" charset="-122"/>
              </a:defRPr>
            </a:lvl5pPr>
            <a:lvl6pPr marL="2514600" indent="-228600" defTabSz="912813" eaLnBrk="0" fontAlgn="base" hangingPunct="0">
              <a:spcBef>
                <a:spcPct val="0"/>
              </a:spcBef>
              <a:spcAft>
                <a:spcPct val="0"/>
              </a:spcAft>
              <a:buFont typeface="Arial" charset="0"/>
              <a:defRPr>
                <a:latin typeface="Calibri" pitchFamily="34" charset="0"/>
                <a:ea typeface="宋体" pitchFamily="2" charset="-122"/>
              </a:defRPr>
            </a:lvl6pPr>
            <a:lvl7pPr marL="2971800" indent="-228600" defTabSz="912813" eaLnBrk="0" fontAlgn="base" hangingPunct="0">
              <a:spcBef>
                <a:spcPct val="0"/>
              </a:spcBef>
              <a:spcAft>
                <a:spcPct val="0"/>
              </a:spcAft>
              <a:buFont typeface="Arial" charset="0"/>
              <a:defRPr>
                <a:latin typeface="Calibri" pitchFamily="34" charset="0"/>
                <a:ea typeface="宋体" pitchFamily="2" charset="-122"/>
              </a:defRPr>
            </a:lvl7pPr>
            <a:lvl8pPr marL="3429000" indent="-228600" defTabSz="912813" eaLnBrk="0" fontAlgn="base" hangingPunct="0">
              <a:spcBef>
                <a:spcPct val="0"/>
              </a:spcBef>
              <a:spcAft>
                <a:spcPct val="0"/>
              </a:spcAft>
              <a:buFont typeface="Arial" charset="0"/>
              <a:defRPr>
                <a:latin typeface="Calibri" pitchFamily="34" charset="0"/>
                <a:ea typeface="宋体" pitchFamily="2" charset="-122"/>
              </a:defRPr>
            </a:lvl8pPr>
            <a:lvl9pPr marL="3886200" indent="-228600" defTabSz="912813" eaLnBrk="0" fontAlgn="base" hangingPunct="0">
              <a:spcBef>
                <a:spcPct val="0"/>
              </a:spcBef>
              <a:spcAft>
                <a:spcPct val="0"/>
              </a:spcAft>
              <a:buFont typeface="Arial" charset="0"/>
              <a:defRPr>
                <a:latin typeface="Calibri" pitchFamily="34" charset="0"/>
                <a:ea typeface="宋体" pitchFamily="2" charset="-122"/>
              </a:defRPr>
            </a:lvl9pPr>
          </a:lstStyle>
          <a:p>
            <a:r>
              <a:rPr lang="en-US" altLang="zh-CN" dirty="0" smtClean="0">
                <a:solidFill>
                  <a:schemeClr val="tx1">
                    <a:lumMod val="85000"/>
                    <a:lumOff val="15000"/>
                  </a:schemeClr>
                </a:solidFill>
              </a:rPr>
              <a:t>3</a:t>
            </a:r>
            <a:r>
              <a:rPr lang="zh-CN" altLang="en-US" dirty="0" smtClean="0">
                <a:solidFill>
                  <a:schemeClr val="tx1">
                    <a:lumMod val="85000"/>
                    <a:lumOff val="15000"/>
                  </a:schemeClr>
                </a:solidFill>
              </a:rPr>
              <a:t>、产品优势及价值的话术</a:t>
            </a:r>
            <a:endParaRPr lang="zh-CN" altLang="en-US" dirty="0">
              <a:solidFill>
                <a:schemeClr val="tx1">
                  <a:lumMod val="85000"/>
                  <a:lumOff val="15000"/>
                </a:schemeClr>
              </a:solidFill>
            </a:endParaRPr>
          </a:p>
          <a:p>
            <a:endParaRPr lang="zh-CN" altLang="en-US" dirty="0">
              <a:solidFill>
                <a:schemeClr val="tx1">
                  <a:lumMod val="85000"/>
                  <a:lumOff val="15000"/>
                </a:schemeClr>
              </a:solidFill>
            </a:endParaRPr>
          </a:p>
        </p:txBody>
      </p:sp>
      <p:pic>
        <p:nvPicPr>
          <p:cNvPr id="12" name="图片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9405" y="222403"/>
            <a:ext cx="1557947" cy="537812"/>
          </a:xfrm>
          <a:prstGeom prst="rect">
            <a:avLst/>
          </a:prstGeom>
        </p:spPr>
      </p:pic>
      <p:sp>
        <p:nvSpPr>
          <p:cNvPr id="10" name="文本框 14"/>
          <p:cNvSpPr txBox="1">
            <a:spLocks noChangeArrowheads="1"/>
          </p:cNvSpPr>
          <p:nvPr/>
        </p:nvSpPr>
        <p:spPr bwMode="auto">
          <a:xfrm>
            <a:off x="1980560" y="2482997"/>
            <a:ext cx="6178557" cy="5001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68580" tIns="34290" rIns="68580" bIns="34290">
            <a:spAutoFit/>
          </a:bodyPr>
          <a:lstStyle>
            <a:defPPr>
              <a:defRPr lang="zh-CN"/>
            </a:defPPr>
            <a:lvl1pPr>
              <a:defRPr sz="2800" b="1">
                <a:solidFill>
                  <a:srgbClr val="1B4F85"/>
                </a:solidFill>
                <a:latin typeface="微软雅黑" pitchFamily="34" charset="-122"/>
                <a:ea typeface="微软雅黑" pitchFamily="34" charset="-122"/>
              </a:defRPr>
            </a:lvl1pPr>
            <a:lvl2pPr marL="742950" indent="-285750" eaLnBrk="0" hangingPunct="0">
              <a:defRPr>
                <a:latin typeface="Calibri" pitchFamily="34" charset="0"/>
                <a:ea typeface="宋体" pitchFamily="2" charset="-122"/>
              </a:defRPr>
            </a:lvl2pPr>
            <a:lvl3pPr marL="1143000" indent="-228600" eaLnBrk="0" hangingPunct="0">
              <a:defRPr>
                <a:latin typeface="Calibri" pitchFamily="34" charset="0"/>
                <a:ea typeface="宋体" pitchFamily="2" charset="-122"/>
              </a:defRPr>
            </a:lvl3pPr>
            <a:lvl4pPr marL="1600200" indent="-228600" eaLnBrk="0" hangingPunct="0">
              <a:defRPr>
                <a:latin typeface="Calibri" pitchFamily="34" charset="0"/>
                <a:ea typeface="宋体" pitchFamily="2" charset="-122"/>
              </a:defRPr>
            </a:lvl4pPr>
            <a:lvl5pPr marL="2057400" indent="-228600" eaLnBrk="0" hangingPunct="0">
              <a:defRPr>
                <a:latin typeface="Calibri" pitchFamily="34" charset="0"/>
                <a:ea typeface="宋体" pitchFamily="2" charset="-122"/>
              </a:defRPr>
            </a:lvl5pPr>
            <a:lvl6pPr marL="2514600" indent="-228600" defTabSz="912813" eaLnBrk="0" fontAlgn="base" hangingPunct="0">
              <a:spcBef>
                <a:spcPct val="0"/>
              </a:spcBef>
              <a:spcAft>
                <a:spcPct val="0"/>
              </a:spcAft>
              <a:buFont typeface="Arial" charset="0"/>
              <a:defRPr>
                <a:latin typeface="Calibri" pitchFamily="34" charset="0"/>
                <a:ea typeface="宋体" pitchFamily="2" charset="-122"/>
              </a:defRPr>
            </a:lvl6pPr>
            <a:lvl7pPr marL="2971800" indent="-228600" defTabSz="912813" eaLnBrk="0" fontAlgn="base" hangingPunct="0">
              <a:spcBef>
                <a:spcPct val="0"/>
              </a:spcBef>
              <a:spcAft>
                <a:spcPct val="0"/>
              </a:spcAft>
              <a:buFont typeface="Arial" charset="0"/>
              <a:defRPr>
                <a:latin typeface="Calibri" pitchFamily="34" charset="0"/>
                <a:ea typeface="宋体" pitchFamily="2" charset="-122"/>
              </a:defRPr>
            </a:lvl7pPr>
            <a:lvl8pPr marL="3429000" indent="-228600" defTabSz="912813" eaLnBrk="0" fontAlgn="base" hangingPunct="0">
              <a:spcBef>
                <a:spcPct val="0"/>
              </a:spcBef>
              <a:spcAft>
                <a:spcPct val="0"/>
              </a:spcAft>
              <a:buFont typeface="Arial" charset="0"/>
              <a:defRPr>
                <a:latin typeface="Calibri" pitchFamily="34" charset="0"/>
                <a:ea typeface="宋体" pitchFamily="2" charset="-122"/>
              </a:defRPr>
            </a:lvl8pPr>
            <a:lvl9pPr marL="3886200" indent="-228600" defTabSz="912813" eaLnBrk="0" fontAlgn="base" hangingPunct="0">
              <a:spcBef>
                <a:spcPct val="0"/>
              </a:spcBef>
              <a:spcAft>
                <a:spcPct val="0"/>
              </a:spcAft>
              <a:buFont typeface="Arial" charset="0"/>
              <a:defRPr>
                <a:latin typeface="Calibri" pitchFamily="34" charset="0"/>
                <a:ea typeface="宋体" pitchFamily="2" charset="-122"/>
              </a:defRPr>
            </a:lvl9pPr>
          </a:lstStyle>
          <a:p>
            <a:r>
              <a:rPr lang="en-US" altLang="zh-CN" dirty="0" smtClean="0">
                <a:solidFill>
                  <a:schemeClr val="tx1">
                    <a:lumMod val="85000"/>
                    <a:lumOff val="15000"/>
                  </a:schemeClr>
                </a:solidFill>
              </a:rPr>
              <a:t>2</a:t>
            </a:r>
            <a:r>
              <a:rPr lang="zh-CN" altLang="en-US" dirty="0" smtClean="0">
                <a:solidFill>
                  <a:schemeClr val="tx1">
                    <a:lumMod val="85000"/>
                    <a:lumOff val="15000"/>
                  </a:schemeClr>
                </a:solidFill>
              </a:rPr>
              <a:t>、热点事件引导</a:t>
            </a:r>
            <a:r>
              <a:rPr lang="zh-CN" altLang="en-US" dirty="0">
                <a:solidFill>
                  <a:schemeClr val="tx1">
                    <a:lumMod val="85000"/>
                    <a:lumOff val="15000"/>
                  </a:schemeClr>
                </a:solidFill>
              </a:rPr>
              <a:t>话术</a:t>
            </a:r>
          </a:p>
        </p:txBody>
      </p:sp>
    </p:spTree>
    <p:extLst>
      <p:ext uri="{BB962C8B-B14F-4D97-AF65-F5344CB8AC3E}">
        <p14:creationId xmlns:p14="http://schemas.microsoft.com/office/powerpoint/2010/main" val="43894221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723153" y="325680"/>
            <a:ext cx="3877985" cy="646331"/>
          </a:xfrm>
          <a:prstGeom prst="rect">
            <a:avLst/>
          </a:prstGeom>
          <a:noFill/>
        </p:spPr>
        <p:txBody>
          <a:bodyPr wrap="none" rtlCol="0">
            <a:spAutoFit/>
          </a:bodyPr>
          <a:lstStyle/>
          <a:p>
            <a:r>
              <a:rPr kumimoji="1" lang="zh-CN" altLang="en-US" sz="3600" b="1" dirty="0" smtClean="0">
                <a:latin typeface="Microsoft YaHei" charset="-122"/>
                <a:ea typeface="Microsoft YaHei" charset="-122"/>
                <a:cs typeface="Microsoft YaHei" charset="-122"/>
              </a:rPr>
              <a:t>生活类比引导话术</a:t>
            </a:r>
            <a:endParaRPr kumimoji="1" lang="zh-CN" altLang="en-US" sz="3600" b="1" dirty="0">
              <a:latin typeface="Microsoft YaHei" charset="-122"/>
              <a:ea typeface="Microsoft YaHei" charset="-122"/>
              <a:cs typeface="Microsoft YaHei" charset="-122"/>
            </a:endParaRPr>
          </a:p>
        </p:txBody>
      </p:sp>
      <p:sp>
        <p:nvSpPr>
          <p:cNvPr id="3" name="文本框 2"/>
          <p:cNvSpPr txBox="1"/>
          <p:nvPr/>
        </p:nvSpPr>
        <p:spPr>
          <a:xfrm>
            <a:off x="1683834" y="2494528"/>
            <a:ext cx="9189720" cy="1384995"/>
          </a:xfrm>
          <a:prstGeom prst="rect">
            <a:avLst/>
          </a:prstGeom>
          <a:noFill/>
        </p:spPr>
        <p:txBody>
          <a:bodyPr wrap="square" rtlCol="0">
            <a:spAutoFit/>
          </a:bodyPr>
          <a:lstStyle/>
          <a:p>
            <a:r>
              <a:rPr kumimoji="1" lang="zh-CN" altLang="en-US" sz="2800" dirty="0" smtClean="0">
                <a:latin typeface="Microsoft YaHei" charset="0"/>
                <a:ea typeface="Microsoft YaHei" charset="0"/>
                <a:cs typeface="Microsoft YaHei" charset="0"/>
              </a:rPr>
              <a:t>       针对不太“专业</a:t>
            </a:r>
            <a:r>
              <a:rPr kumimoji="1" lang="en-US" altLang="zh-CN" sz="2800" dirty="0" smtClean="0">
                <a:latin typeface="Microsoft YaHei" charset="0"/>
                <a:ea typeface="Microsoft YaHei" charset="0"/>
                <a:cs typeface="Microsoft YaHei" charset="0"/>
              </a:rPr>
              <a:t>”</a:t>
            </a:r>
            <a:r>
              <a:rPr kumimoji="1" lang="zh-CN" altLang="en-US" sz="2800" dirty="0" smtClean="0">
                <a:latin typeface="Microsoft YaHei" charset="0"/>
                <a:ea typeface="Microsoft YaHei" charset="0"/>
                <a:cs typeface="Microsoft YaHei" charset="0"/>
              </a:rPr>
              <a:t>的客户进行类比，用简单易懂</a:t>
            </a:r>
            <a:r>
              <a:rPr kumimoji="1" lang="zh-CN" altLang="en-US" sz="2800" dirty="0">
                <a:latin typeface="Microsoft YaHei" charset="0"/>
                <a:ea typeface="Microsoft YaHei" charset="0"/>
                <a:cs typeface="Microsoft YaHei" charset="0"/>
              </a:rPr>
              <a:t>的</a:t>
            </a:r>
            <a:r>
              <a:rPr kumimoji="1" lang="zh-CN" altLang="en-US" sz="2800" dirty="0" smtClean="0">
                <a:latin typeface="Microsoft YaHei" charset="0"/>
                <a:ea typeface="Microsoft YaHei" charset="0"/>
                <a:cs typeface="Microsoft YaHei" charset="0"/>
              </a:rPr>
              <a:t>生活类语言</a:t>
            </a:r>
            <a:r>
              <a:rPr kumimoji="1" lang="zh-CN" altLang="en-US" sz="2800" dirty="0">
                <a:latin typeface="Microsoft YaHei" charset="0"/>
                <a:ea typeface="Microsoft YaHei" charset="0"/>
                <a:cs typeface="Microsoft YaHei" charset="0"/>
              </a:rPr>
              <a:t>告诉</a:t>
            </a:r>
            <a:r>
              <a:rPr kumimoji="1" lang="zh-CN" altLang="en-US" sz="2800" dirty="0" smtClean="0">
                <a:latin typeface="Microsoft YaHei" charset="0"/>
                <a:ea typeface="Microsoft YaHei" charset="0"/>
                <a:cs typeface="Microsoft YaHei" charset="0"/>
              </a:rPr>
              <a:t>客户潜伏威胁探针是什么，安全感知平台是什么</a:t>
            </a:r>
            <a:r>
              <a:rPr kumimoji="1" lang="en-US" altLang="zh-CN" sz="2800" dirty="0" smtClean="0">
                <a:latin typeface="Microsoft YaHei" charset="0"/>
                <a:ea typeface="Microsoft YaHei" charset="0"/>
                <a:cs typeface="Microsoft YaHei" charset="0"/>
              </a:rPr>
              <a:t>?</a:t>
            </a:r>
            <a:r>
              <a:rPr kumimoji="1" lang="zh-CN" altLang="en-US" sz="2800" dirty="0" smtClean="0">
                <a:latin typeface="Microsoft YaHei" charset="0"/>
                <a:ea typeface="Microsoft YaHei" charset="0"/>
                <a:cs typeface="Microsoft YaHei" charset="0"/>
              </a:rPr>
              <a:t>并且能做什么？</a:t>
            </a:r>
            <a:endParaRPr kumimoji="1" lang="zh-CN" altLang="en-US" sz="2800" dirty="0">
              <a:latin typeface="Microsoft YaHei" charset="0"/>
              <a:ea typeface="Microsoft YaHei" charset="0"/>
              <a:cs typeface="Microsoft YaHei" charset="0"/>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9405" y="222403"/>
            <a:ext cx="1557947" cy="537812"/>
          </a:xfrm>
          <a:prstGeom prst="rect">
            <a:avLst/>
          </a:prstGeom>
        </p:spPr>
      </p:pic>
    </p:spTree>
    <p:extLst>
      <p:ext uri="{BB962C8B-B14F-4D97-AF65-F5344CB8AC3E}">
        <p14:creationId xmlns:p14="http://schemas.microsoft.com/office/powerpoint/2010/main" val="75239275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图片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9405" y="222403"/>
            <a:ext cx="1557947" cy="537812"/>
          </a:xfrm>
          <a:prstGeom prst="rect">
            <a:avLst/>
          </a:prstGeom>
        </p:spPr>
      </p:pic>
      <p:sp>
        <p:nvSpPr>
          <p:cNvPr id="5" name="文本框 4"/>
          <p:cNvSpPr txBox="1"/>
          <p:nvPr/>
        </p:nvSpPr>
        <p:spPr>
          <a:xfrm>
            <a:off x="723153" y="325680"/>
            <a:ext cx="8494633" cy="1200329"/>
          </a:xfrm>
          <a:prstGeom prst="rect">
            <a:avLst/>
          </a:prstGeom>
          <a:noFill/>
        </p:spPr>
        <p:txBody>
          <a:bodyPr wrap="none" rtlCol="0">
            <a:spAutoFit/>
          </a:bodyPr>
          <a:lstStyle/>
          <a:p>
            <a:r>
              <a:rPr lang="zh-CN" altLang="en-US" sz="3600" b="1" dirty="0">
                <a:latin typeface="微软雅黑" pitchFamily="34" charset="-122"/>
                <a:ea typeface="微软雅黑" pitchFamily="34" charset="-122"/>
              </a:rPr>
              <a:t>生活类比引导</a:t>
            </a:r>
            <a:r>
              <a:rPr lang="zh-CN" altLang="en-US" sz="3600" b="1" dirty="0" smtClean="0">
                <a:latin typeface="微软雅黑" pitchFamily="34" charset="-122"/>
                <a:ea typeface="微软雅黑" pitchFamily="34" charset="-122"/>
              </a:rPr>
              <a:t>话术（类比智能安防系统）</a:t>
            </a:r>
            <a:endParaRPr lang="zh-CN" altLang="en-US" sz="3600" b="1" dirty="0">
              <a:latin typeface="微软雅黑" pitchFamily="34" charset="-122"/>
              <a:ea typeface="微软雅黑" pitchFamily="34" charset="-122"/>
            </a:endParaRPr>
          </a:p>
          <a:p>
            <a:endParaRPr kumimoji="1" lang="zh-CN" altLang="en-US" sz="3600" b="1" dirty="0">
              <a:latin typeface="Microsoft YaHei" charset="-122"/>
              <a:ea typeface="Microsoft YaHei" charset="-122"/>
              <a:cs typeface="Microsoft YaHei" charset="-122"/>
            </a:endParaRPr>
          </a:p>
        </p:txBody>
      </p:sp>
      <p:sp>
        <p:nvSpPr>
          <p:cNvPr id="7" name="文本框 6"/>
          <p:cNvSpPr txBox="1"/>
          <p:nvPr/>
        </p:nvSpPr>
        <p:spPr>
          <a:xfrm>
            <a:off x="457200" y="4180855"/>
            <a:ext cx="11252499" cy="2575320"/>
          </a:xfrm>
          <a:prstGeom prst="rect">
            <a:avLst/>
          </a:prstGeom>
          <a:noFill/>
        </p:spPr>
        <p:txBody>
          <a:bodyPr wrap="square" rtlCol="0">
            <a:spAutoFit/>
          </a:bodyPr>
          <a:lstStyle/>
          <a:p>
            <a:r>
              <a:rPr lang="zh-CN" altLang="en-US" sz="2135" b="1" dirty="0">
                <a:latin typeface="Microsoft YaHei" charset="0"/>
                <a:ea typeface="Microsoft YaHei" charset="0"/>
                <a:cs typeface="Microsoft YaHei" charset="0"/>
              </a:rPr>
              <a:t>举例</a:t>
            </a:r>
            <a:r>
              <a:rPr lang="zh-CN" altLang="en-US" sz="2135" b="1" dirty="0" smtClean="0">
                <a:latin typeface="Microsoft YaHei" charset="0"/>
                <a:ea typeface="Microsoft YaHei" charset="0"/>
                <a:cs typeface="Microsoft YaHei" charset="0"/>
              </a:rPr>
              <a:t>说明：</a:t>
            </a:r>
          </a:p>
          <a:p>
            <a:r>
              <a:rPr lang="zh-CN" altLang="en-US" sz="2000" dirty="0" smtClean="0">
                <a:latin typeface="Microsoft YaHei" charset="0"/>
                <a:ea typeface="Microsoft YaHei" charset="0"/>
                <a:cs typeface="Microsoft YaHei" charset="0"/>
              </a:rPr>
              <a:t>       安全感知是帮助客户构建一套安全体系，它类似于小区智能的安防系统</a:t>
            </a:r>
            <a:r>
              <a:rPr lang="zh-CN" altLang="en-US" sz="2000" dirty="0">
                <a:latin typeface="Microsoft YaHei" charset="0"/>
                <a:ea typeface="Microsoft YaHei" charset="0"/>
                <a:cs typeface="Microsoft YaHei" charset="0"/>
              </a:rPr>
              <a:t>。</a:t>
            </a:r>
            <a:r>
              <a:rPr lang="zh-CN" altLang="en-US" sz="2000" dirty="0" smtClean="0">
                <a:latin typeface="Microsoft YaHei" charset="0"/>
                <a:ea typeface="Microsoft YaHei" charset="0"/>
                <a:cs typeface="Microsoft YaHei" charset="0"/>
              </a:rPr>
              <a:t>传统小区靠</a:t>
            </a:r>
            <a:r>
              <a:rPr lang="zh-CN" altLang="en-US" sz="2000" dirty="0">
                <a:latin typeface="Microsoft YaHei" charset="0"/>
                <a:ea typeface="Microsoft YaHei" charset="0"/>
                <a:cs typeface="Microsoft YaHei" charset="0"/>
              </a:rPr>
              <a:t>出入口的</a:t>
            </a:r>
            <a:r>
              <a:rPr lang="zh-CN" altLang="en-US" sz="2000" dirty="0" smtClean="0">
                <a:latin typeface="Microsoft YaHei" charset="0"/>
                <a:ea typeface="Microsoft YaHei" charset="0"/>
                <a:cs typeface="Microsoft YaHei" charset="0"/>
              </a:rPr>
              <a:t>保安来保障安全</a:t>
            </a:r>
            <a:r>
              <a:rPr lang="zh-CN" altLang="en-US" sz="2000" dirty="0">
                <a:latin typeface="Microsoft YaHei" charset="0"/>
                <a:ea typeface="Microsoft YaHei" charset="0"/>
                <a:cs typeface="Microsoft YaHei" charset="0"/>
              </a:rPr>
              <a:t>，</a:t>
            </a:r>
            <a:r>
              <a:rPr lang="zh-CN" altLang="en-US" sz="2000" dirty="0" smtClean="0">
                <a:latin typeface="Microsoft YaHei" charset="0"/>
                <a:ea typeface="Microsoft YaHei" charset="0"/>
                <a:cs typeface="Microsoft YaHei" charset="0"/>
              </a:rPr>
              <a:t>保安</a:t>
            </a:r>
            <a:r>
              <a:rPr lang="zh-CN" altLang="en-US" sz="2000" dirty="0">
                <a:latin typeface="Microsoft YaHei" charset="0"/>
                <a:ea typeface="Microsoft YaHei" charset="0"/>
                <a:cs typeface="Microsoft YaHei" charset="0"/>
              </a:rPr>
              <a:t>只能解决有明显嫌疑的人或</a:t>
            </a:r>
            <a:r>
              <a:rPr lang="zh-CN" altLang="en-US" sz="2000" dirty="0" smtClean="0">
                <a:latin typeface="Microsoft YaHei" charset="0"/>
                <a:ea typeface="Microsoft YaHei" charset="0"/>
                <a:cs typeface="Microsoft YaHei" charset="0"/>
              </a:rPr>
              <a:t>车辆，但是</a:t>
            </a:r>
            <a:r>
              <a:rPr lang="zh-CN" altLang="en-US" sz="2000" dirty="0">
                <a:latin typeface="Microsoft YaHei" charset="0"/>
                <a:ea typeface="Microsoft YaHei" charset="0"/>
                <a:cs typeface="Microsoft YaHei" charset="0"/>
              </a:rPr>
              <a:t>对于假冒身份</a:t>
            </a:r>
            <a:r>
              <a:rPr lang="zh-CN" altLang="en-US" sz="2000" b="1" dirty="0">
                <a:solidFill>
                  <a:srgbClr val="FF0000"/>
                </a:solidFill>
                <a:latin typeface="Microsoft YaHei" charset="0"/>
                <a:ea typeface="Microsoft YaHei" charset="0"/>
                <a:cs typeface="Microsoft YaHei" charset="0"/>
              </a:rPr>
              <a:t>（社工攻击）、翻墙潜入（</a:t>
            </a:r>
            <a:r>
              <a:rPr lang="en-US" altLang="zh-CN" sz="2000" b="1" dirty="0">
                <a:solidFill>
                  <a:srgbClr val="FF0000"/>
                </a:solidFill>
                <a:latin typeface="Microsoft YaHei" charset="0"/>
                <a:ea typeface="Microsoft YaHei" charset="0"/>
                <a:cs typeface="Microsoft YaHei" charset="0"/>
              </a:rPr>
              <a:t>0day</a:t>
            </a:r>
            <a:r>
              <a:rPr lang="zh-CN" altLang="en-US" sz="2000" b="1" dirty="0">
                <a:solidFill>
                  <a:srgbClr val="FF0000"/>
                </a:solidFill>
                <a:latin typeface="Microsoft YaHei" charset="0"/>
                <a:ea typeface="Microsoft YaHei" charset="0"/>
                <a:cs typeface="Microsoft YaHei" charset="0"/>
              </a:rPr>
              <a:t>攻击）、趁黑混入（变种病毒攻击）</a:t>
            </a:r>
            <a:r>
              <a:rPr lang="zh-CN" altLang="en-US" sz="2000" dirty="0">
                <a:latin typeface="Microsoft YaHei" charset="0"/>
                <a:ea typeface="Microsoft YaHei" charset="0"/>
                <a:cs typeface="Microsoft YaHei" charset="0"/>
              </a:rPr>
              <a:t>的非法</a:t>
            </a:r>
            <a:r>
              <a:rPr lang="zh-CN" altLang="en-US" sz="2000" dirty="0" smtClean="0">
                <a:latin typeface="Microsoft YaHei" charset="0"/>
                <a:ea typeface="Microsoft YaHei" charset="0"/>
                <a:cs typeface="Microsoft YaHei" charset="0"/>
              </a:rPr>
              <a:t>人员是难以</a:t>
            </a:r>
            <a:r>
              <a:rPr lang="zh-CN" altLang="en-US" sz="2000" dirty="0">
                <a:latin typeface="Microsoft YaHei" charset="0"/>
                <a:ea typeface="Microsoft YaHei" charset="0"/>
                <a:cs typeface="Microsoft YaHei" charset="0"/>
              </a:rPr>
              <a:t>发现和告警。因此</a:t>
            </a:r>
            <a:r>
              <a:rPr lang="zh-CN" altLang="en-US" sz="2000" dirty="0" smtClean="0">
                <a:latin typeface="Microsoft YaHei" charset="0"/>
                <a:ea typeface="Microsoft YaHei" charset="0"/>
                <a:cs typeface="Microsoft YaHei" charset="0"/>
              </a:rPr>
              <a:t>，除了有传统的安保系统以外还需要构建一整套的智能安防体系：</a:t>
            </a:r>
            <a:r>
              <a:rPr lang="zh-CN" altLang="en-US" sz="2000" b="1" dirty="0" smtClean="0">
                <a:solidFill>
                  <a:srgbClr val="FF0000"/>
                </a:solidFill>
                <a:latin typeface="Microsoft YaHei" charset="0"/>
                <a:ea typeface="Microsoft YaHei" charset="0"/>
                <a:cs typeface="Microsoft YaHei" charset="0"/>
              </a:rPr>
              <a:t>高清摄像头（探针）</a:t>
            </a:r>
            <a:r>
              <a:rPr lang="zh-CN" altLang="en-US" sz="2000" dirty="0" smtClean="0">
                <a:latin typeface="Microsoft YaHei" charset="0"/>
                <a:ea typeface="Microsoft YaHei" charset="0"/>
                <a:cs typeface="Microsoft YaHei" charset="0"/>
              </a:rPr>
              <a:t>部署在关键节点对可疑的人员进行自动的跟踪，并将信息发送给监控中心；</a:t>
            </a:r>
            <a:r>
              <a:rPr lang="zh-CN" altLang="en-US" sz="2000" b="1" dirty="0" smtClean="0">
                <a:solidFill>
                  <a:srgbClr val="FF0000"/>
                </a:solidFill>
                <a:latin typeface="Microsoft YaHei" charset="0"/>
                <a:ea typeface="Microsoft YaHei" charset="0"/>
                <a:cs typeface="Microsoft YaHei" charset="0"/>
              </a:rPr>
              <a:t>智能监控中心（安全感知平台）</a:t>
            </a:r>
            <a:r>
              <a:rPr lang="zh-CN" altLang="en-US" sz="2000" dirty="0" smtClean="0">
                <a:latin typeface="Microsoft YaHei" charset="0"/>
                <a:ea typeface="Microsoft YaHei" charset="0"/>
                <a:cs typeface="Microsoft YaHei" charset="0"/>
              </a:rPr>
              <a:t>是用于连接所有的摄像头和保安对讲机，对所有的信息进行统一的汇总分析</a:t>
            </a:r>
            <a:r>
              <a:rPr lang="zh-CN" altLang="en-US" sz="2000" b="1" dirty="0" smtClean="0">
                <a:solidFill>
                  <a:srgbClr val="FF0000"/>
                </a:solidFill>
                <a:latin typeface="Microsoft YaHei" charset="0"/>
                <a:ea typeface="Microsoft YaHei" charset="0"/>
                <a:cs typeface="Microsoft YaHei" charset="0"/>
              </a:rPr>
              <a:t>（如人脸识别，特征提取，行为分析等）</a:t>
            </a:r>
            <a:r>
              <a:rPr lang="zh-CN" altLang="en-US" sz="2000" dirty="0" smtClean="0">
                <a:latin typeface="Microsoft YaHei" charset="0"/>
                <a:ea typeface="Microsoft YaHei" charset="0"/>
                <a:cs typeface="Microsoft YaHei" charset="0"/>
              </a:rPr>
              <a:t>，即使出入口安防人员出现了疏漏，也能自动提醒和告警，将告警内容发送给保安。</a:t>
            </a:r>
            <a:endParaRPr lang="zh-CN" altLang="en-US" sz="2000" b="1" dirty="0">
              <a:solidFill>
                <a:srgbClr val="0070C0"/>
              </a:solidFill>
              <a:latin typeface="Microsoft YaHei" charset="0"/>
              <a:ea typeface="Microsoft YaHei" charset="0"/>
              <a:cs typeface="Microsoft YaHei" charset="0"/>
            </a:endParaRPr>
          </a:p>
        </p:txBody>
      </p:sp>
      <p:pic>
        <p:nvPicPr>
          <p:cNvPr id="8" name="图片 7"/>
          <p:cNvPicPr>
            <a:picLocks noChangeAspect="1"/>
          </p:cNvPicPr>
          <p:nvPr/>
        </p:nvPicPr>
        <p:blipFill>
          <a:blip r:embed="rId4"/>
          <a:stretch>
            <a:fillRect/>
          </a:stretch>
        </p:blipFill>
        <p:spPr>
          <a:xfrm>
            <a:off x="3639670" y="1121786"/>
            <a:ext cx="4447904" cy="3059069"/>
          </a:xfrm>
          <a:prstGeom prst="rect">
            <a:avLst/>
          </a:prstGeom>
        </p:spPr>
      </p:pic>
    </p:spTree>
    <p:extLst>
      <p:ext uri="{BB962C8B-B14F-4D97-AF65-F5344CB8AC3E}">
        <p14:creationId xmlns:p14="http://schemas.microsoft.com/office/powerpoint/2010/main" val="179707394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723153" y="325680"/>
            <a:ext cx="3877985" cy="646331"/>
          </a:xfrm>
          <a:prstGeom prst="rect">
            <a:avLst/>
          </a:prstGeom>
          <a:noFill/>
        </p:spPr>
        <p:txBody>
          <a:bodyPr wrap="none" rtlCol="0">
            <a:spAutoFit/>
          </a:bodyPr>
          <a:lstStyle/>
          <a:p>
            <a:r>
              <a:rPr kumimoji="1" lang="zh-CN" altLang="en-US" sz="3600" b="1" dirty="0" smtClean="0">
                <a:latin typeface="Microsoft YaHei" charset="-122"/>
                <a:ea typeface="Microsoft YaHei" charset="-122"/>
                <a:cs typeface="Microsoft YaHei" charset="-122"/>
              </a:rPr>
              <a:t>热点事件引导话术</a:t>
            </a:r>
            <a:endParaRPr kumimoji="1" lang="zh-CN" altLang="en-US" sz="3600" b="1" dirty="0">
              <a:latin typeface="Microsoft YaHei" charset="-122"/>
              <a:ea typeface="Microsoft YaHei" charset="-122"/>
              <a:cs typeface="Microsoft YaHei" charset="-122"/>
            </a:endParaRPr>
          </a:p>
        </p:txBody>
      </p:sp>
      <p:sp>
        <p:nvSpPr>
          <p:cNvPr id="3" name="文本框 2"/>
          <p:cNvSpPr txBox="1"/>
          <p:nvPr/>
        </p:nvSpPr>
        <p:spPr>
          <a:xfrm>
            <a:off x="1371600" y="2606040"/>
            <a:ext cx="9189720" cy="1384995"/>
          </a:xfrm>
          <a:prstGeom prst="rect">
            <a:avLst/>
          </a:prstGeom>
          <a:noFill/>
        </p:spPr>
        <p:txBody>
          <a:bodyPr wrap="square" rtlCol="0">
            <a:spAutoFit/>
          </a:bodyPr>
          <a:lstStyle/>
          <a:p>
            <a:r>
              <a:rPr kumimoji="1" lang="zh-CN" altLang="en-US" sz="2800" dirty="0" smtClean="0">
                <a:latin typeface="Microsoft YaHei" charset="0"/>
                <a:ea typeface="Microsoft YaHei" charset="0"/>
                <a:cs typeface="Microsoft YaHei" charset="0"/>
              </a:rPr>
              <a:t>       针对按照传统安全理念构建的以“防御”作为核心的客户，增强检测和响应能力的价值用以完善整体安全体系。同时，通过类比本地同类客户案例引起共鸣</a:t>
            </a:r>
            <a:r>
              <a:rPr kumimoji="1" lang="zh-CN" altLang="en-US" sz="2800" dirty="0">
                <a:latin typeface="Microsoft YaHei" charset="0"/>
                <a:ea typeface="Microsoft YaHei" charset="0"/>
                <a:cs typeface="Microsoft YaHei" charset="0"/>
              </a:rPr>
              <a:t>。</a:t>
            </a: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9405" y="222403"/>
            <a:ext cx="1557947" cy="537812"/>
          </a:xfrm>
          <a:prstGeom prst="rect">
            <a:avLst/>
          </a:prstGeom>
        </p:spPr>
      </p:pic>
    </p:spTree>
    <p:extLst>
      <p:ext uri="{BB962C8B-B14F-4D97-AF65-F5344CB8AC3E}">
        <p14:creationId xmlns:p14="http://schemas.microsoft.com/office/powerpoint/2010/main" val="188953779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图片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9405" y="222403"/>
            <a:ext cx="1557947" cy="537812"/>
          </a:xfrm>
          <a:prstGeom prst="rect">
            <a:avLst/>
          </a:prstGeom>
        </p:spPr>
      </p:pic>
      <p:sp>
        <p:nvSpPr>
          <p:cNvPr id="5" name="文本框 4"/>
          <p:cNvSpPr txBox="1"/>
          <p:nvPr/>
        </p:nvSpPr>
        <p:spPr>
          <a:xfrm>
            <a:off x="830729" y="402133"/>
            <a:ext cx="8626079" cy="646331"/>
          </a:xfrm>
          <a:prstGeom prst="rect">
            <a:avLst/>
          </a:prstGeom>
          <a:noFill/>
        </p:spPr>
        <p:txBody>
          <a:bodyPr wrap="none" rtlCol="0">
            <a:spAutoFit/>
          </a:bodyPr>
          <a:lstStyle>
            <a:defPPr>
              <a:defRPr lang="zh-CN"/>
            </a:defPPr>
            <a:lvl1pPr>
              <a:defRPr sz="3600" b="1">
                <a:latin typeface="微软雅黑" pitchFamily="34" charset="-122"/>
                <a:ea typeface="微软雅黑" pitchFamily="34" charset="-122"/>
              </a:defRPr>
            </a:lvl1pPr>
          </a:lstStyle>
          <a:p>
            <a:r>
              <a:rPr lang="zh-CN" altLang="en-US" dirty="0" smtClean="0"/>
              <a:t>热点事件引导话术（国际事件</a:t>
            </a:r>
            <a:r>
              <a:rPr lang="en-US" altLang="zh-CN" dirty="0" smtClean="0"/>
              <a:t>,</a:t>
            </a:r>
            <a:r>
              <a:rPr lang="zh-CN" altLang="en-US" dirty="0" smtClean="0"/>
              <a:t>本地事件）</a:t>
            </a:r>
            <a:endParaRPr lang="zh-CN" altLang="en-US" dirty="0"/>
          </a:p>
        </p:txBody>
      </p:sp>
      <p:sp>
        <p:nvSpPr>
          <p:cNvPr id="2" name="矩形 1"/>
          <p:cNvSpPr/>
          <p:nvPr/>
        </p:nvSpPr>
        <p:spPr>
          <a:xfrm>
            <a:off x="505340" y="3328616"/>
            <a:ext cx="1531188" cy="415498"/>
          </a:xfrm>
          <a:prstGeom prst="rect">
            <a:avLst/>
          </a:prstGeom>
        </p:spPr>
        <p:txBody>
          <a:bodyPr wrap="none">
            <a:spAutoFit/>
          </a:bodyPr>
          <a:lstStyle/>
          <a:p>
            <a:r>
              <a:rPr lang="zh-CN" altLang="en-US" sz="2100" b="1" dirty="0">
                <a:latin typeface="Microsoft YaHei" charset="0"/>
                <a:ea typeface="Microsoft YaHei" charset="0"/>
                <a:cs typeface="Microsoft YaHei" charset="0"/>
              </a:rPr>
              <a:t>举例说明：</a:t>
            </a:r>
          </a:p>
        </p:txBody>
      </p:sp>
      <p:pic>
        <p:nvPicPr>
          <p:cNvPr id="15" name="图片 6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657864" y="1235972"/>
            <a:ext cx="3649831" cy="20541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830729" y="3782563"/>
            <a:ext cx="11116623" cy="2554545"/>
          </a:xfrm>
          <a:prstGeom prst="rect">
            <a:avLst/>
          </a:prstGeom>
        </p:spPr>
        <p:txBody>
          <a:bodyPr wrap="square">
            <a:spAutoFit/>
          </a:bodyPr>
          <a:lstStyle/>
          <a:p>
            <a:pPr>
              <a:lnSpc>
                <a:spcPct val="100000"/>
              </a:lnSpc>
              <a:spcBef>
                <a:spcPct val="0"/>
              </a:spcBef>
              <a:buFontTx/>
              <a:buNone/>
            </a:pPr>
            <a:r>
              <a:rPr lang="zh-CN" altLang="en-US" sz="2000" dirty="0" smtClean="0">
                <a:latin typeface="Microsoft YaHei" charset="0"/>
                <a:ea typeface="Microsoft YaHei" charset="0"/>
                <a:cs typeface="Microsoft YaHei" charset="0"/>
              </a:rPr>
              <a:t>      目前安全形势较为严峻，各类安全事件爆发。比如“伊朗核电站事件”</a:t>
            </a:r>
            <a:r>
              <a:rPr lang="zh-CN" altLang="en-US" sz="2000" dirty="0">
                <a:latin typeface="Microsoft YaHei" charset="0"/>
                <a:ea typeface="Microsoft YaHei" charset="0"/>
                <a:cs typeface="Microsoft YaHei" charset="0"/>
              </a:rPr>
              <a:t>，</a:t>
            </a:r>
            <a:r>
              <a:rPr lang="zh-CN" altLang="en-US" sz="2000" dirty="0" smtClean="0">
                <a:latin typeface="Microsoft YaHei" charset="0"/>
                <a:ea typeface="Microsoft YaHei" charset="0"/>
                <a:cs typeface="Microsoft YaHei" charset="0"/>
              </a:rPr>
              <a:t>黑客通过</a:t>
            </a:r>
            <a:r>
              <a:rPr lang="en-US" altLang="zh-CN" sz="2000" dirty="0" smtClean="0">
                <a:latin typeface="Microsoft YaHei" charset="0"/>
                <a:ea typeface="Microsoft YaHei" charset="0"/>
                <a:cs typeface="Microsoft YaHei" charset="0"/>
              </a:rPr>
              <a:t>BYOD</a:t>
            </a:r>
            <a:r>
              <a:rPr lang="zh-CN" altLang="en-US" sz="2000" dirty="0" smtClean="0">
                <a:latin typeface="Microsoft YaHei" charset="0"/>
                <a:ea typeface="Microsoft YaHei" charset="0"/>
                <a:cs typeface="Microsoft YaHei" charset="0"/>
              </a:rPr>
              <a:t>攻击影响了伊朗核计划进程。而</a:t>
            </a:r>
            <a:r>
              <a:rPr lang="en-US" altLang="zh-CN" sz="2000" dirty="0" smtClean="0">
                <a:latin typeface="Microsoft YaHei" charset="0"/>
                <a:ea typeface="Microsoft YaHei" charset="0"/>
                <a:cs typeface="Microsoft YaHei" charset="0"/>
              </a:rPr>
              <a:t>RSA</a:t>
            </a:r>
            <a:r>
              <a:rPr lang="zh-CN" altLang="en-US" sz="2000" dirty="0" smtClean="0">
                <a:latin typeface="Microsoft YaHei" charset="0"/>
                <a:ea typeface="Microsoft YaHei" charset="0"/>
                <a:cs typeface="Microsoft YaHei" charset="0"/>
              </a:rPr>
              <a:t>公司遭受的钓鱼邮件攻击就属于</a:t>
            </a:r>
            <a:r>
              <a:rPr lang="en-US" altLang="zh-CN" sz="2000" dirty="0" smtClean="0">
                <a:latin typeface="Microsoft YaHei" charset="0"/>
                <a:ea typeface="Microsoft YaHei" charset="0"/>
                <a:cs typeface="Microsoft YaHei" charset="0"/>
              </a:rPr>
              <a:t>APT</a:t>
            </a:r>
            <a:r>
              <a:rPr lang="zh-CN" altLang="en-US" sz="2000" dirty="0" smtClean="0">
                <a:latin typeface="Microsoft YaHei" charset="0"/>
                <a:ea typeface="Microsoft YaHei" charset="0"/>
                <a:cs typeface="Microsoft YaHei" charset="0"/>
              </a:rPr>
              <a:t>类具有长期潜伏的安全威胁。这些组织虽然已经建立起比较完善的安全体系，还是被突破了防御，其实就是缺乏对未知威胁</a:t>
            </a:r>
            <a:r>
              <a:rPr lang="zh-CN" altLang="en-US" sz="2000" dirty="0">
                <a:latin typeface="Microsoft YaHei" charset="0"/>
                <a:ea typeface="Microsoft YaHei" charset="0"/>
                <a:cs typeface="Microsoft YaHei" charset="0"/>
              </a:rPr>
              <a:t>，</a:t>
            </a:r>
            <a:r>
              <a:rPr lang="zh-CN" altLang="en-US" sz="2000" dirty="0" smtClean="0">
                <a:latin typeface="Microsoft YaHei" charset="0"/>
                <a:ea typeface="Microsoft YaHei" charset="0"/>
                <a:cs typeface="Microsoft YaHei" charset="0"/>
              </a:rPr>
              <a:t>特别是残余攻击的检测。</a:t>
            </a:r>
            <a:r>
              <a:rPr lang="zh-CN" altLang="en-US" sz="2000" b="1" dirty="0">
                <a:solidFill>
                  <a:srgbClr val="FF0000"/>
                </a:solidFill>
                <a:latin typeface="Microsoft YaHei" charset="0"/>
                <a:ea typeface="Microsoft YaHei" charset="0"/>
                <a:cs typeface="Microsoft YaHei" charset="0"/>
              </a:rPr>
              <a:t>有效解决的办法就</a:t>
            </a:r>
            <a:r>
              <a:rPr lang="zh-CN" altLang="en-US" sz="2000" b="1" dirty="0" smtClean="0">
                <a:solidFill>
                  <a:srgbClr val="FF0000"/>
                </a:solidFill>
                <a:latin typeface="Microsoft YaHei" charset="0"/>
                <a:ea typeface="Microsoft YaHei" charset="0"/>
                <a:cs typeface="Microsoft YaHei" charset="0"/>
              </a:rPr>
              <a:t>是建立全方位</a:t>
            </a:r>
            <a:r>
              <a:rPr lang="zh-CN" altLang="en-US" sz="2000" b="1" dirty="0">
                <a:solidFill>
                  <a:srgbClr val="FF0000"/>
                </a:solidFill>
                <a:latin typeface="Microsoft YaHei" charset="0"/>
                <a:ea typeface="Microsoft YaHei" charset="0"/>
                <a:cs typeface="Microsoft YaHei" charset="0"/>
              </a:rPr>
              <a:t>的持续性的</a:t>
            </a:r>
            <a:r>
              <a:rPr lang="zh-CN" altLang="en-US" sz="2000" b="1" dirty="0" smtClean="0">
                <a:solidFill>
                  <a:srgbClr val="FF0000"/>
                </a:solidFill>
                <a:latin typeface="Microsoft YaHei" charset="0"/>
                <a:ea typeface="Microsoft YaHei" charset="0"/>
                <a:cs typeface="Microsoft YaHei" charset="0"/>
              </a:rPr>
              <a:t>检测能力。（国外）</a:t>
            </a:r>
            <a:endParaRPr lang="zh-CN" altLang="en-US" sz="2000" dirty="0" smtClean="0">
              <a:latin typeface="Microsoft YaHei" charset="0"/>
              <a:ea typeface="Microsoft YaHei" charset="0"/>
              <a:cs typeface="Microsoft YaHei" charset="0"/>
            </a:endParaRPr>
          </a:p>
          <a:p>
            <a:pPr>
              <a:lnSpc>
                <a:spcPct val="100000"/>
              </a:lnSpc>
              <a:spcBef>
                <a:spcPct val="0"/>
              </a:spcBef>
              <a:buFontTx/>
              <a:buNone/>
            </a:pPr>
            <a:r>
              <a:rPr lang="zh-CN" altLang="en-US" sz="2000" dirty="0">
                <a:latin typeface="Microsoft YaHei" charset="0"/>
                <a:ea typeface="Microsoft YaHei" charset="0"/>
                <a:cs typeface="Microsoft YaHei" charset="0"/>
              </a:rPr>
              <a:t> </a:t>
            </a:r>
            <a:r>
              <a:rPr lang="zh-CN" altLang="en-US" sz="2000" dirty="0" smtClean="0">
                <a:latin typeface="Microsoft YaHei" charset="0"/>
                <a:ea typeface="Microsoft YaHei" charset="0"/>
                <a:cs typeface="Microsoft YaHei" charset="0"/>
              </a:rPr>
              <a:t>     为了应对前段时间爆发的勒索病毒，咱们市的（</a:t>
            </a:r>
            <a:r>
              <a:rPr lang="en-US" altLang="zh-CN" sz="2000" dirty="0" smtClean="0">
                <a:latin typeface="Microsoft YaHei" charset="0"/>
                <a:ea typeface="Microsoft YaHei" charset="0"/>
                <a:cs typeface="Microsoft YaHei" charset="0"/>
              </a:rPr>
              <a:t>xx</a:t>
            </a:r>
            <a:r>
              <a:rPr lang="zh-CN" altLang="en-US" sz="2000" dirty="0" smtClean="0">
                <a:latin typeface="Microsoft YaHei" charset="0"/>
                <a:ea typeface="Microsoft YaHei" charset="0"/>
                <a:cs typeface="Microsoft YaHei" charset="0"/>
              </a:rPr>
              <a:t>客户）通过安全感知平台的热点事件检测能力</a:t>
            </a:r>
            <a:r>
              <a:rPr lang="zh-CN" altLang="en-US" sz="2000" b="1" dirty="0" smtClean="0">
                <a:solidFill>
                  <a:srgbClr val="FF0000"/>
                </a:solidFill>
                <a:latin typeface="Microsoft YaHei" charset="0"/>
                <a:ea typeface="Microsoft YaHei" charset="0"/>
                <a:cs typeface="Microsoft YaHei" charset="0"/>
              </a:rPr>
              <a:t>清晰定位到有哪些主机中了勒索病毒，通过潜伏威胁黄金眼视角看清了这些病毒影响了哪些终端</a:t>
            </a:r>
            <a:r>
              <a:rPr lang="zh-CN" altLang="en-US" sz="2000" b="1" dirty="0" smtClean="0">
                <a:solidFill>
                  <a:srgbClr val="0070C0"/>
                </a:solidFill>
                <a:latin typeface="Microsoft YaHei" charset="0"/>
                <a:ea typeface="Microsoft YaHei" charset="0"/>
                <a:cs typeface="Microsoft YaHei" charset="0"/>
              </a:rPr>
              <a:t>。</a:t>
            </a:r>
            <a:r>
              <a:rPr lang="zh-CN" altLang="en-US" sz="2000" dirty="0" smtClean="0">
                <a:latin typeface="Microsoft YaHei" charset="0"/>
                <a:ea typeface="Microsoft YaHei" charset="0"/>
                <a:cs typeface="Microsoft YaHei" charset="0"/>
              </a:rPr>
              <a:t>我们的安全感知平台可以帮助客户建立对这些威胁进行持续检测和预警的能力，在威胁爆发之前</a:t>
            </a:r>
            <a:r>
              <a:rPr lang="zh-CN" altLang="en-US" sz="2000" b="1" dirty="0" smtClean="0">
                <a:solidFill>
                  <a:srgbClr val="FF0000"/>
                </a:solidFill>
                <a:latin typeface="Microsoft YaHei" charset="0"/>
                <a:ea typeface="Microsoft YaHei" charset="0"/>
                <a:cs typeface="Microsoft YaHei" charset="0"/>
              </a:rPr>
              <a:t>及时发现避免损失。（本地）</a:t>
            </a:r>
            <a:endParaRPr lang="en-US" altLang="zh-CN" sz="2000" b="1" dirty="0">
              <a:solidFill>
                <a:srgbClr val="FF0000"/>
              </a:solidFill>
              <a:latin typeface="Microsoft YaHei" charset="0"/>
              <a:ea typeface="Microsoft YaHei" charset="0"/>
              <a:cs typeface="Microsoft YaHei" charset="0"/>
            </a:endParaRPr>
          </a:p>
        </p:txBody>
      </p:sp>
      <p:pic>
        <p:nvPicPr>
          <p:cNvPr id="18"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09245" y="1218637"/>
            <a:ext cx="3350503" cy="21099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8986726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723153" y="325680"/>
            <a:ext cx="6186309" cy="646331"/>
          </a:xfrm>
          <a:prstGeom prst="rect">
            <a:avLst/>
          </a:prstGeom>
          <a:noFill/>
        </p:spPr>
        <p:txBody>
          <a:bodyPr wrap="none" rtlCol="0">
            <a:spAutoFit/>
          </a:bodyPr>
          <a:lstStyle/>
          <a:p>
            <a:r>
              <a:rPr kumimoji="1" lang="zh-CN" altLang="en-US" sz="3600" b="1" dirty="0" smtClean="0">
                <a:latin typeface="Microsoft YaHei" charset="-122"/>
                <a:ea typeface="Microsoft YaHei" charset="-122"/>
                <a:cs typeface="Microsoft YaHei" charset="-122"/>
              </a:rPr>
              <a:t>安全感知平台的产品价值话术</a:t>
            </a:r>
            <a:endParaRPr kumimoji="1" lang="zh-CN" altLang="en-US" sz="3600" b="1" dirty="0">
              <a:latin typeface="Microsoft YaHei" charset="-122"/>
              <a:ea typeface="Microsoft YaHei" charset="-122"/>
              <a:cs typeface="Microsoft YaHei" charset="-122"/>
            </a:endParaRPr>
          </a:p>
        </p:txBody>
      </p:sp>
      <p:sp>
        <p:nvSpPr>
          <p:cNvPr id="3" name="文本框 2"/>
          <p:cNvSpPr txBox="1"/>
          <p:nvPr/>
        </p:nvSpPr>
        <p:spPr>
          <a:xfrm>
            <a:off x="1371600" y="2606040"/>
            <a:ext cx="9189720" cy="1815882"/>
          </a:xfrm>
          <a:prstGeom prst="rect">
            <a:avLst/>
          </a:prstGeom>
          <a:noFill/>
        </p:spPr>
        <p:txBody>
          <a:bodyPr wrap="square" rtlCol="0">
            <a:spAutoFit/>
          </a:bodyPr>
          <a:lstStyle/>
          <a:p>
            <a:r>
              <a:rPr kumimoji="1" lang="zh-CN" altLang="en-US" sz="2800" dirty="0" smtClean="0">
                <a:latin typeface="Microsoft YaHei" charset="0"/>
                <a:ea typeface="Microsoft YaHei" charset="0"/>
                <a:cs typeface="Microsoft YaHei" charset="0"/>
              </a:rPr>
              <a:t>       加深客户对安全感知平台价值的理解，加深安全感知平台作为本地安全大脑的作用。针对被友商引导或被客户询问价值优势的时候，如何简单介绍安全感知平台的核心技术。</a:t>
            </a:r>
            <a:endParaRPr kumimoji="1" lang="zh-CN" altLang="en-US" sz="2800" dirty="0">
              <a:latin typeface="Microsoft YaHei" charset="0"/>
              <a:ea typeface="Microsoft YaHei" charset="0"/>
              <a:cs typeface="Microsoft YaHei" charset="0"/>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9405" y="222403"/>
            <a:ext cx="1557947" cy="537812"/>
          </a:xfrm>
          <a:prstGeom prst="rect">
            <a:avLst/>
          </a:prstGeom>
        </p:spPr>
      </p:pic>
    </p:spTree>
    <p:extLst>
      <p:ext uri="{BB962C8B-B14F-4D97-AF65-F5344CB8AC3E}">
        <p14:creationId xmlns:p14="http://schemas.microsoft.com/office/powerpoint/2010/main" val="56863765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图片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9405" y="222403"/>
            <a:ext cx="1557947" cy="537812"/>
          </a:xfrm>
          <a:prstGeom prst="rect">
            <a:avLst/>
          </a:prstGeom>
        </p:spPr>
      </p:pic>
      <p:sp>
        <p:nvSpPr>
          <p:cNvPr id="4" name="文本框 3"/>
          <p:cNvSpPr txBox="1"/>
          <p:nvPr/>
        </p:nvSpPr>
        <p:spPr>
          <a:xfrm>
            <a:off x="830729" y="552277"/>
            <a:ext cx="7571303" cy="646331"/>
          </a:xfrm>
          <a:prstGeom prst="rect">
            <a:avLst/>
          </a:prstGeom>
          <a:noFill/>
        </p:spPr>
        <p:txBody>
          <a:bodyPr wrap="none" rtlCol="0">
            <a:spAutoFit/>
          </a:bodyPr>
          <a:lstStyle>
            <a:defPPr>
              <a:defRPr lang="zh-CN"/>
            </a:defPPr>
            <a:lvl1pPr>
              <a:defRPr sz="3600" b="1">
                <a:latin typeface="微软雅黑" pitchFamily="34" charset="-122"/>
                <a:ea typeface="微软雅黑" pitchFamily="34" charset="-122"/>
              </a:defRPr>
            </a:lvl1pPr>
          </a:lstStyle>
          <a:p>
            <a:r>
              <a:rPr lang="zh-CN" altLang="en-US" dirty="0" smtClean="0"/>
              <a:t>安全感知平台的产品价值及优势话术</a:t>
            </a:r>
            <a:endParaRPr lang="zh-CN" altLang="en-US" dirty="0"/>
          </a:p>
        </p:txBody>
      </p:sp>
      <p:sp>
        <p:nvSpPr>
          <p:cNvPr id="6" name="矩形 5"/>
          <p:cNvSpPr/>
          <p:nvPr/>
        </p:nvSpPr>
        <p:spPr>
          <a:xfrm>
            <a:off x="830729" y="4470201"/>
            <a:ext cx="1467068" cy="400110"/>
          </a:xfrm>
          <a:prstGeom prst="rect">
            <a:avLst/>
          </a:prstGeom>
        </p:spPr>
        <p:txBody>
          <a:bodyPr wrap="none">
            <a:spAutoFit/>
          </a:bodyPr>
          <a:lstStyle/>
          <a:p>
            <a:r>
              <a:rPr lang="zh-CN" altLang="en-US" sz="2000" b="1" dirty="0">
                <a:latin typeface="Microsoft YaHei" charset="0"/>
                <a:ea typeface="Microsoft YaHei" charset="0"/>
                <a:cs typeface="Microsoft YaHei" charset="0"/>
              </a:rPr>
              <a:t>举例说明：</a:t>
            </a:r>
          </a:p>
        </p:txBody>
      </p:sp>
      <p:sp>
        <p:nvSpPr>
          <p:cNvPr id="9" name="矩形 8"/>
          <p:cNvSpPr/>
          <p:nvPr/>
        </p:nvSpPr>
        <p:spPr>
          <a:xfrm>
            <a:off x="285750" y="4870311"/>
            <a:ext cx="11906250" cy="1938992"/>
          </a:xfrm>
          <a:prstGeom prst="rect">
            <a:avLst/>
          </a:prstGeom>
        </p:spPr>
        <p:txBody>
          <a:bodyPr wrap="square">
            <a:spAutoFit/>
          </a:bodyPr>
          <a:lstStyle/>
          <a:p>
            <a:pPr>
              <a:lnSpc>
                <a:spcPct val="150000"/>
              </a:lnSpc>
            </a:pPr>
            <a:r>
              <a:rPr lang="zh-CN" altLang="en-US" sz="2000" dirty="0" smtClean="0">
                <a:latin typeface="Microsoft YaHei" charset="0"/>
                <a:ea typeface="Microsoft YaHei" charset="0"/>
                <a:cs typeface="Microsoft YaHei" charset="0"/>
              </a:rPr>
              <a:t>我们的安全感知平台可以帮助咱们单位构建整体安全体系</a:t>
            </a:r>
            <a:r>
              <a:rPr lang="en-US" altLang="zh-CN" sz="2000" dirty="0" smtClean="0">
                <a:latin typeface="Microsoft YaHei" charset="0"/>
                <a:ea typeface="Microsoft YaHei" charset="0"/>
                <a:cs typeface="Microsoft YaHei" charset="0"/>
              </a:rPr>
              <a:t>,</a:t>
            </a:r>
            <a:r>
              <a:rPr lang="zh-CN" altLang="en-US" sz="2000" dirty="0" smtClean="0">
                <a:latin typeface="Microsoft YaHei" charset="0"/>
                <a:ea typeface="Microsoft YaHei" charset="0"/>
                <a:cs typeface="Microsoft YaHei" charset="0"/>
              </a:rPr>
              <a:t>形成</a:t>
            </a:r>
            <a:r>
              <a:rPr lang="zh-CN" altLang="en-US" sz="2000" b="1" dirty="0" smtClean="0">
                <a:solidFill>
                  <a:srgbClr val="FF0000"/>
                </a:solidFill>
                <a:latin typeface="Microsoft YaHei" charset="0"/>
                <a:ea typeface="Microsoft YaHei" charset="0"/>
                <a:cs typeface="Microsoft YaHei" charset="0"/>
              </a:rPr>
              <a:t>本地的安全大脑</a:t>
            </a:r>
          </a:p>
          <a:p>
            <a:pPr>
              <a:lnSpc>
                <a:spcPct val="150000"/>
              </a:lnSpc>
            </a:pPr>
            <a:r>
              <a:rPr lang="zh-CN" altLang="en-US" sz="2000" b="1" dirty="0" smtClean="0">
                <a:latin typeface="Microsoft YaHei" charset="0"/>
                <a:ea typeface="Microsoft YaHei" charset="0"/>
                <a:cs typeface="Microsoft YaHei" charset="0"/>
              </a:rPr>
              <a:t>   </a:t>
            </a:r>
            <a:r>
              <a:rPr lang="en-US" altLang="zh-CN" sz="2000" b="1" dirty="0" smtClean="0">
                <a:latin typeface="Microsoft YaHei" charset="0"/>
                <a:ea typeface="Microsoft YaHei" charset="0"/>
                <a:cs typeface="Microsoft YaHei" charset="0"/>
              </a:rPr>
              <a:t>1.</a:t>
            </a:r>
            <a:r>
              <a:rPr lang="zh-CN" altLang="en-US" sz="2000" dirty="0" smtClean="0">
                <a:latin typeface="Microsoft YaHei" charset="0"/>
                <a:ea typeface="Microsoft YaHei" charset="0"/>
                <a:cs typeface="Microsoft YaHei" charset="0"/>
              </a:rPr>
              <a:t>全局可视：能够帮助用户从</a:t>
            </a:r>
            <a:r>
              <a:rPr lang="zh-CN" altLang="en-US" sz="2000" dirty="0">
                <a:latin typeface="Microsoft YaHei" charset="0"/>
                <a:ea typeface="Microsoft YaHei" charset="0"/>
                <a:cs typeface="Microsoft YaHei" charset="0"/>
              </a:rPr>
              <a:t>全局和业务的视角</a:t>
            </a:r>
            <a:r>
              <a:rPr lang="zh-CN" altLang="en-US" sz="2000" b="1" dirty="0" smtClean="0">
                <a:solidFill>
                  <a:srgbClr val="FF0000"/>
                </a:solidFill>
                <a:latin typeface="Microsoft YaHei" charset="0"/>
                <a:ea typeface="Microsoft YaHei" charset="0"/>
                <a:cs typeface="Microsoft YaHei" charset="0"/>
              </a:rPr>
              <a:t>看清整体</a:t>
            </a:r>
            <a:r>
              <a:rPr lang="zh-CN" altLang="en-US" sz="2000" b="1" dirty="0">
                <a:solidFill>
                  <a:srgbClr val="FF0000"/>
                </a:solidFill>
                <a:latin typeface="Microsoft YaHei" charset="0"/>
                <a:ea typeface="Microsoft YaHei" charset="0"/>
                <a:cs typeface="Microsoft YaHei" charset="0"/>
              </a:rPr>
              <a:t>安全</a:t>
            </a:r>
            <a:r>
              <a:rPr lang="zh-CN" altLang="en-US" sz="2000" b="1" dirty="0" smtClean="0">
                <a:solidFill>
                  <a:srgbClr val="FF0000"/>
                </a:solidFill>
                <a:latin typeface="Microsoft YaHei" charset="0"/>
                <a:ea typeface="Microsoft YaHei" charset="0"/>
                <a:cs typeface="Microsoft YaHei" charset="0"/>
              </a:rPr>
              <a:t>现状</a:t>
            </a:r>
            <a:r>
              <a:rPr lang="zh-CN" altLang="en-US" sz="2000" b="1" dirty="0" smtClean="0">
                <a:latin typeface="Microsoft YaHei" charset="0"/>
                <a:ea typeface="Microsoft YaHei" charset="0"/>
                <a:cs typeface="Microsoft YaHei" charset="0"/>
              </a:rPr>
              <a:t>。</a:t>
            </a:r>
          </a:p>
          <a:p>
            <a:pPr>
              <a:lnSpc>
                <a:spcPct val="150000"/>
              </a:lnSpc>
            </a:pPr>
            <a:r>
              <a:rPr lang="zh-CN" altLang="en-US" sz="2000" b="1" dirty="0" smtClean="0">
                <a:latin typeface="Microsoft YaHei" charset="0"/>
                <a:ea typeface="Microsoft YaHei" charset="0"/>
                <a:cs typeface="Microsoft YaHei" charset="0"/>
              </a:rPr>
              <a:t>   </a:t>
            </a:r>
            <a:r>
              <a:rPr lang="en-US" altLang="zh-CN" sz="2000" b="1" dirty="0" smtClean="0">
                <a:latin typeface="Microsoft YaHei" charset="0"/>
                <a:ea typeface="Microsoft YaHei" charset="0"/>
                <a:cs typeface="Microsoft YaHei" charset="0"/>
              </a:rPr>
              <a:t>2.</a:t>
            </a:r>
            <a:r>
              <a:rPr lang="zh-CN" altLang="en-US" sz="2000" dirty="0" smtClean="0">
                <a:latin typeface="Microsoft YaHei" charset="0"/>
                <a:ea typeface="Microsoft YaHei" charset="0"/>
                <a:cs typeface="Microsoft YaHei" charset="0"/>
              </a:rPr>
              <a:t>精准检测：</a:t>
            </a:r>
            <a:r>
              <a:rPr lang="zh-CN" altLang="en-US" sz="2000" b="1" dirty="0" smtClean="0">
                <a:solidFill>
                  <a:srgbClr val="FF0000"/>
                </a:solidFill>
                <a:latin typeface="Microsoft YaHei" charset="0"/>
                <a:ea typeface="Microsoft YaHei" charset="0"/>
                <a:cs typeface="Microsoft YaHei" charset="0"/>
              </a:rPr>
              <a:t>针对绕过</a:t>
            </a:r>
            <a:r>
              <a:rPr lang="zh-CN" altLang="en-US" sz="2000" b="1" dirty="0">
                <a:solidFill>
                  <a:srgbClr val="FF0000"/>
                </a:solidFill>
                <a:latin typeface="Microsoft YaHei" charset="0"/>
                <a:ea typeface="Microsoft YaHei" charset="0"/>
                <a:cs typeface="Microsoft YaHei" charset="0"/>
              </a:rPr>
              <a:t>防御</a:t>
            </a:r>
            <a:r>
              <a:rPr lang="zh-CN" altLang="en-US" sz="2000" dirty="0">
                <a:latin typeface="Microsoft YaHei" charset="0"/>
                <a:ea typeface="Microsoft YaHei" charset="0"/>
                <a:cs typeface="Microsoft YaHei" charset="0"/>
              </a:rPr>
              <a:t>之后的高级</a:t>
            </a:r>
            <a:r>
              <a:rPr lang="zh-CN" altLang="en-US" sz="2000" dirty="0" smtClean="0">
                <a:latin typeface="Microsoft YaHei" charset="0"/>
                <a:ea typeface="Microsoft YaHei" charset="0"/>
                <a:cs typeface="Microsoft YaHei" charset="0"/>
              </a:rPr>
              <a:t>威胁如（</a:t>
            </a:r>
            <a:r>
              <a:rPr lang="en-US" altLang="zh-CN" sz="2000" dirty="0" smtClean="0">
                <a:latin typeface="Microsoft YaHei" charset="0"/>
                <a:ea typeface="Microsoft YaHei" charset="0"/>
                <a:cs typeface="Microsoft YaHei" charset="0"/>
              </a:rPr>
              <a:t>APT</a:t>
            </a:r>
            <a:r>
              <a:rPr lang="en-US" altLang="zh-CN" sz="2000" dirty="0">
                <a:latin typeface="Microsoft YaHei" charset="0"/>
                <a:ea typeface="Microsoft YaHei" charset="0"/>
                <a:cs typeface="Microsoft YaHei" charset="0"/>
              </a:rPr>
              <a:t>,</a:t>
            </a:r>
            <a:r>
              <a:rPr lang="en-US" altLang="zh-CN" sz="2000" dirty="0" smtClean="0">
                <a:latin typeface="Microsoft YaHei" charset="0"/>
                <a:ea typeface="Microsoft YaHei" charset="0"/>
                <a:cs typeface="Microsoft YaHei" charset="0"/>
              </a:rPr>
              <a:t>0day</a:t>
            </a:r>
            <a:r>
              <a:rPr lang="zh-CN" altLang="en-US" sz="2000" dirty="0">
                <a:latin typeface="Microsoft YaHei" charset="0"/>
                <a:ea typeface="Microsoft YaHei" charset="0"/>
                <a:cs typeface="Microsoft YaHei" charset="0"/>
              </a:rPr>
              <a:t>漏洞，勒索</a:t>
            </a:r>
            <a:r>
              <a:rPr lang="zh-CN" altLang="en-US" sz="2000" dirty="0" smtClean="0">
                <a:latin typeface="Microsoft YaHei" charset="0"/>
                <a:ea typeface="Microsoft YaHei" charset="0"/>
                <a:cs typeface="Microsoft YaHei" charset="0"/>
              </a:rPr>
              <a:t>病毒等）</a:t>
            </a:r>
            <a:r>
              <a:rPr lang="zh-CN" altLang="en-US" sz="2000" dirty="0">
                <a:latin typeface="Microsoft YaHei" charset="0"/>
                <a:ea typeface="Microsoft YaHei" charset="0"/>
                <a:cs typeface="Microsoft YaHei" charset="0"/>
              </a:rPr>
              <a:t>能够持续的检测和</a:t>
            </a:r>
            <a:r>
              <a:rPr lang="zh-CN" altLang="en-US" sz="2000" dirty="0" smtClean="0">
                <a:latin typeface="Microsoft YaHei" charset="0"/>
                <a:ea typeface="Microsoft YaHei" charset="0"/>
                <a:cs typeface="Microsoft YaHei" charset="0"/>
              </a:rPr>
              <a:t>预警。</a:t>
            </a:r>
          </a:p>
          <a:p>
            <a:pPr>
              <a:lnSpc>
                <a:spcPct val="150000"/>
              </a:lnSpc>
            </a:pPr>
            <a:r>
              <a:rPr lang="zh-CN" altLang="en-US" sz="2000" b="1" dirty="0" smtClean="0">
                <a:latin typeface="Microsoft YaHei" charset="0"/>
                <a:ea typeface="Microsoft YaHei" charset="0"/>
                <a:cs typeface="Microsoft YaHei" charset="0"/>
              </a:rPr>
              <a:t>   </a:t>
            </a:r>
            <a:r>
              <a:rPr lang="en-US" altLang="zh-CN" sz="2000" b="1" dirty="0" smtClean="0">
                <a:latin typeface="Microsoft YaHei" charset="0"/>
                <a:ea typeface="Microsoft YaHei" charset="0"/>
                <a:cs typeface="Microsoft YaHei" charset="0"/>
              </a:rPr>
              <a:t>3.</a:t>
            </a:r>
            <a:r>
              <a:rPr lang="zh-CN" altLang="en-US" sz="2000" dirty="0" smtClean="0">
                <a:latin typeface="Microsoft YaHei" charset="0"/>
                <a:ea typeface="Microsoft YaHei" charset="0"/>
                <a:cs typeface="Microsoft YaHei" charset="0"/>
              </a:rPr>
              <a:t>协同响应：在发现</a:t>
            </a:r>
            <a:r>
              <a:rPr lang="zh-CN" altLang="en-US" sz="2000" dirty="0">
                <a:latin typeface="Microsoft YaHei" charset="0"/>
                <a:ea typeface="Microsoft YaHei" charset="0"/>
                <a:cs typeface="Microsoft YaHei" charset="0"/>
              </a:rPr>
              <a:t>问题后，通过设备与设备之间的</a:t>
            </a:r>
            <a:r>
              <a:rPr lang="zh-CN" altLang="en-US" sz="2000" b="1" dirty="0">
                <a:solidFill>
                  <a:srgbClr val="FF0000"/>
                </a:solidFill>
                <a:latin typeface="Microsoft YaHei" charset="0"/>
                <a:ea typeface="Microsoft YaHei" charset="0"/>
                <a:cs typeface="Microsoft YaHei" charset="0"/>
              </a:rPr>
              <a:t>联动半自动化</a:t>
            </a:r>
            <a:r>
              <a:rPr lang="zh-CN" altLang="en-US" sz="2000" dirty="0">
                <a:latin typeface="Microsoft YaHei" charset="0"/>
                <a:ea typeface="Microsoft YaHei" charset="0"/>
                <a:cs typeface="Microsoft YaHei" charset="0"/>
              </a:rPr>
              <a:t>的方式去</a:t>
            </a:r>
            <a:r>
              <a:rPr lang="zh-CN" altLang="en-US" sz="2000" dirty="0" smtClean="0">
                <a:latin typeface="Microsoft YaHei" charset="0"/>
                <a:ea typeface="Microsoft YaHei" charset="0"/>
                <a:cs typeface="Microsoft YaHei" charset="0"/>
              </a:rPr>
              <a:t>解决问题。</a:t>
            </a:r>
            <a:endParaRPr lang="zh-CN" altLang="en-US" sz="2000" dirty="0">
              <a:latin typeface="Microsoft YaHei" charset="0"/>
              <a:ea typeface="Microsoft YaHei" charset="0"/>
              <a:cs typeface="Microsoft YaHei" charset="0"/>
            </a:endParaRPr>
          </a:p>
        </p:txBody>
      </p:sp>
      <p:pic>
        <p:nvPicPr>
          <p:cNvPr id="11" name="图片 10"/>
          <p:cNvPicPr>
            <a:picLocks noChangeAspect="1"/>
          </p:cNvPicPr>
          <p:nvPr/>
        </p:nvPicPr>
        <p:blipFill>
          <a:blip r:embed="rId4"/>
          <a:stretch>
            <a:fillRect/>
          </a:stretch>
        </p:blipFill>
        <p:spPr>
          <a:xfrm>
            <a:off x="1926866" y="1427773"/>
            <a:ext cx="8615627" cy="2958107"/>
          </a:xfrm>
          <a:prstGeom prst="rect">
            <a:avLst/>
          </a:prstGeom>
        </p:spPr>
      </p:pic>
    </p:spTree>
    <p:extLst>
      <p:ext uri="{BB962C8B-B14F-4D97-AF65-F5344CB8AC3E}">
        <p14:creationId xmlns:p14="http://schemas.microsoft.com/office/powerpoint/2010/main" val="91767929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图片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9405" y="222403"/>
            <a:ext cx="1557947" cy="537812"/>
          </a:xfrm>
          <a:prstGeom prst="rect">
            <a:avLst/>
          </a:prstGeom>
        </p:spPr>
      </p:pic>
      <p:sp>
        <p:nvSpPr>
          <p:cNvPr id="4" name="文本框 3"/>
          <p:cNvSpPr txBox="1"/>
          <p:nvPr/>
        </p:nvSpPr>
        <p:spPr>
          <a:xfrm>
            <a:off x="830729" y="552277"/>
            <a:ext cx="7571303" cy="646331"/>
          </a:xfrm>
          <a:prstGeom prst="rect">
            <a:avLst/>
          </a:prstGeom>
          <a:noFill/>
        </p:spPr>
        <p:txBody>
          <a:bodyPr wrap="none" rtlCol="0">
            <a:spAutoFit/>
          </a:bodyPr>
          <a:lstStyle>
            <a:defPPr>
              <a:defRPr lang="zh-CN"/>
            </a:defPPr>
            <a:lvl1pPr>
              <a:defRPr sz="3600" b="1">
                <a:latin typeface="微软雅黑" pitchFamily="34" charset="-122"/>
                <a:ea typeface="微软雅黑" pitchFamily="34" charset="-122"/>
              </a:defRPr>
            </a:lvl1pPr>
          </a:lstStyle>
          <a:p>
            <a:r>
              <a:rPr lang="zh-CN" altLang="en-US" dirty="0"/>
              <a:t>安全感知平台的产品价值及优势</a:t>
            </a:r>
            <a:r>
              <a:rPr lang="zh-CN" altLang="en-US" dirty="0" smtClean="0"/>
              <a:t>话术</a:t>
            </a:r>
            <a:endParaRPr lang="zh-CN" altLang="en-US" dirty="0"/>
          </a:p>
        </p:txBody>
      </p:sp>
      <p:sp>
        <p:nvSpPr>
          <p:cNvPr id="6" name="文本框 5"/>
          <p:cNvSpPr txBox="1"/>
          <p:nvPr/>
        </p:nvSpPr>
        <p:spPr>
          <a:xfrm>
            <a:off x="830729" y="2717388"/>
            <a:ext cx="10825034" cy="3806427"/>
          </a:xfrm>
          <a:prstGeom prst="rect">
            <a:avLst/>
          </a:prstGeom>
          <a:noFill/>
        </p:spPr>
        <p:txBody>
          <a:bodyPr wrap="square" rtlCol="0">
            <a:spAutoFit/>
          </a:bodyPr>
          <a:lstStyle/>
          <a:p>
            <a:endParaRPr lang="zh-CN" altLang="en-US" sz="2000" dirty="0">
              <a:latin typeface="Microsoft YaHei" charset="0"/>
              <a:ea typeface="Microsoft YaHei" charset="0"/>
              <a:cs typeface="Microsoft YaHei" charset="0"/>
            </a:endParaRPr>
          </a:p>
          <a:p>
            <a:r>
              <a:rPr lang="zh-CN" altLang="en-US" sz="2000" dirty="0" smtClean="0">
                <a:latin typeface="Microsoft YaHei" charset="0"/>
                <a:ea typeface="Microsoft YaHei" charset="0"/>
                <a:cs typeface="Microsoft YaHei" charset="0"/>
              </a:rPr>
              <a:t>全局可视：可通过</a:t>
            </a:r>
            <a:r>
              <a:rPr lang="zh-CN" altLang="en-US" sz="2000" b="1" dirty="0" smtClean="0">
                <a:solidFill>
                  <a:srgbClr val="FF0000"/>
                </a:solidFill>
                <a:latin typeface="Microsoft YaHei" charset="0"/>
                <a:ea typeface="Microsoft YaHei" charset="0"/>
                <a:cs typeface="Microsoft YaHei" charset="0"/>
              </a:rPr>
              <a:t>全网安全态势感知大屏，外连风险大屏，内网横向移动，服务器漏洞大屏，外部攻击大屏</a:t>
            </a:r>
            <a:r>
              <a:rPr lang="zh-CN" altLang="en-US" sz="2000" dirty="0" smtClean="0">
                <a:latin typeface="Microsoft YaHei" charset="0"/>
                <a:ea typeface="Microsoft YaHei" charset="0"/>
                <a:cs typeface="Microsoft YaHei" charset="0"/>
              </a:rPr>
              <a:t>等从全局维度，外连攻击风险，内部数据访问，核心业务资产评估和外部风险等安全视角进行可视化展示，辅助</a:t>
            </a:r>
            <a:r>
              <a:rPr lang="en-US" altLang="zh-CN" sz="2000" dirty="0" smtClean="0">
                <a:latin typeface="Microsoft YaHei" charset="0"/>
                <a:ea typeface="Microsoft YaHei" charset="0"/>
                <a:cs typeface="Microsoft YaHei" charset="0"/>
              </a:rPr>
              <a:t>IT</a:t>
            </a:r>
            <a:r>
              <a:rPr lang="zh-CN" altLang="en-US" sz="2000" dirty="0" smtClean="0">
                <a:latin typeface="Microsoft YaHei" charset="0"/>
                <a:ea typeface="Microsoft YaHei" charset="0"/>
                <a:cs typeface="Microsoft YaHei" charset="0"/>
              </a:rPr>
              <a:t>安全管理进行决策</a:t>
            </a:r>
            <a:r>
              <a:rPr lang="zh-CN" altLang="en-US" sz="2000" dirty="0" smtClean="0">
                <a:latin typeface="Microsoft YaHei" charset="0"/>
                <a:ea typeface="Microsoft YaHei" charset="0"/>
                <a:cs typeface="Microsoft YaHei" charset="0"/>
              </a:rPr>
              <a:t>。</a:t>
            </a:r>
          </a:p>
          <a:p>
            <a:endParaRPr lang="zh-CN" altLang="en-US" sz="2000" dirty="0">
              <a:latin typeface="Microsoft YaHei" charset="0"/>
              <a:ea typeface="Microsoft YaHei" charset="0"/>
              <a:cs typeface="Microsoft YaHei" charset="0"/>
            </a:endParaRPr>
          </a:p>
          <a:p>
            <a:r>
              <a:rPr lang="zh-CN" altLang="en-US" sz="2000" dirty="0">
                <a:latin typeface="Microsoft YaHei" charset="0"/>
                <a:ea typeface="Microsoft YaHei" charset="0"/>
                <a:cs typeface="Microsoft YaHei" charset="0"/>
              </a:rPr>
              <a:t>精准检测：安全感知系统通过</a:t>
            </a:r>
            <a:r>
              <a:rPr lang="en-US" altLang="zh-CN" sz="2000" b="1" dirty="0" err="1">
                <a:solidFill>
                  <a:srgbClr val="FF0000"/>
                </a:solidFill>
                <a:latin typeface="Microsoft YaHei" charset="0"/>
                <a:ea typeface="Microsoft YaHei" charset="0"/>
                <a:cs typeface="Microsoft YaHei" charset="0"/>
              </a:rPr>
              <a:t>HttpFlow</a:t>
            </a:r>
            <a:r>
              <a:rPr lang="zh-CN" altLang="en-US" sz="2000" b="1" dirty="0">
                <a:solidFill>
                  <a:srgbClr val="FF0000"/>
                </a:solidFill>
                <a:latin typeface="Microsoft YaHei" charset="0"/>
                <a:ea typeface="Microsoft YaHei" charset="0"/>
                <a:cs typeface="Microsoft YaHei" charset="0"/>
              </a:rPr>
              <a:t>，</a:t>
            </a:r>
            <a:r>
              <a:rPr lang="en-US" altLang="zh-CN" sz="2000" b="1" dirty="0" err="1">
                <a:solidFill>
                  <a:srgbClr val="FF0000"/>
                </a:solidFill>
                <a:latin typeface="Microsoft YaHei" charset="0"/>
                <a:ea typeface="Microsoft YaHei" charset="0"/>
                <a:cs typeface="Microsoft YaHei" charset="0"/>
              </a:rPr>
              <a:t>DnsFlow</a:t>
            </a:r>
            <a:r>
              <a:rPr lang="zh-CN" altLang="en-US" sz="2000" b="1" dirty="0">
                <a:solidFill>
                  <a:srgbClr val="FF0000"/>
                </a:solidFill>
                <a:latin typeface="Microsoft YaHei" charset="0"/>
                <a:ea typeface="Microsoft YaHei" charset="0"/>
                <a:cs typeface="Microsoft YaHei" charset="0"/>
              </a:rPr>
              <a:t>，</a:t>
            </a:r>
            <a:r>
              <a:rPr lang="en-US" altLang="zh-CN" sz="2000" b="1" dirty="0" err="1">
                <a:solidFill>
                  <a:srgbClr val="FF0000"/>
                </a:solidFill>
                <a:latin typeface="Microsoft YaHei" charset="0"/>
                <a:ea typeface="Microsoft YaHei" charset="0"/>
                <a:cs typeface="Microsoft YaHei" charset="0"/>
              </a:rPr>
              <a:t>NetFlow</a:t>
            </a:r>
            <a:r>
              <a:rPr lang="zh-CN" altLang="en-US" sz="2000" b="1" dirty="0">
                <a:solidFill>
                  <a:srgbClr val="FF0000"/>
                </a:solidFill>
                <a:latin typeface="Microsoft YaHei" charset="0"/>
                <a:ea typeface="Microsoft YaHei" charset="0"/>
                <a:cs typeface="Microsoft YaHei" charset="0"/>
              </a:rPr>
              <a:t>，</a:t>
            </a:r>
            <a:r>
              <a:rPr lang="en-US" altLang="zh-CN" sz="2000" b="1" dirty="0" err="1">
                <a:solidFill>
                  <a:srgbClr val="FF0000"/>
                </a:solidFill>
                <a:latin typeface="Microsoft YaHei" charset="0"/>
                <a:ea typeface="Microsoft YaHei" charset="0"/>
                <a:cs typeface="Microsoft YaHei" charset="0"/>
              </a:rPr>
              <a:t>SmbFlow,SmtpFlow</a:t>
            </a:r>
            <a:r>
              <a:rPr lang="zh-CN" altLang="en-US" sz="2000" dirty="0">
                <a:latin typeface="Microsoft YaHei" charset="0"/>
                <a:ea typeface="Microsoft YaHei" charset="0"/>
                <a:cs typeface="Microsoft YaHei" charset="0"/>
              </a:rPr>
              <a:t>五大引擎对全网流量，外联隐藏隧道，内网异常流量，内网恶意操作检测，邮件外发检测进行可视化检测等帮助用户进行持续性检测。通过</a:t>
            </a:r>
            <a:r>
              <a:rPr lang="en-US" altLang="zh-CN" sz="2000" dirty="0">
                <a:latin typeface="Microsoft YaHei" charset="0"/>
                <a:ea typeface="Microsoft YaHei" charset="0"/>
                <a:cs typeface="Microsoft YaHei" charset="0"/>
              </a:rPr>
              <a:t>UEBA</a:t>
            </a:r>
            <a:r>
              <a:rPr lang="zh-CN" altLang="en-US" sz="2000" dirty="0">
                <a:latin typeface="Microsoft YaHei" charset="0"/>
                <a:ea typeface="Microsoft YaHei" charset="0"/>
                <a:cs typeface="Microsoft YaHei" charset="0"/>
              </a:rPr>
              <a:t>对用户行为建模并且联合机器学习，深度分析对未知威胁检测</a:t>
            </a:r>
            <a:r>
              <a:rPr lang="zh-CN" altLang="en-US" sz="2000" dirty="0" smtClean="0">
                <a:latin typeface="Microsoft YaHei" charset="0"/>
                <a:ea typeface="Microsoft YaHei" charset="0"/>
                <a:cs typeface="Microsoft YaHei" charset="0"/>
              </a:rPr>
              <a:t>。</a:t>
            </a:r>
            <a:endParaRPr lang="zh-CN" altLang="en-US" sz="2000" dirty="0">
              <a:latin typeface="Microsoft YaHei" charset="0"/>
              <a:ea typeface="Microsoft YaHei" charset="0"/>
              <a:cs typeface="Microsoft YaHei" charset="0"/>
            </a:endParaRPr>
          </a:p>
          <a:p>
            <a:r>
              <a:rPr lang="zh-CN" altLang="en-US" sz="2135" b="1" dirty="0" smtClean="0">
                <a:solidFill>
                  <a:srgbClr val="0070C0"/>
                </a:solidFill>
                <a:latin typeface="Microsoft YaHei" charset="0"/>
                <a:ea typeface="Microsoft YaHei" charset="0"/>
                <a:cs typeface="Microsoft YaHei" charset="0"/>
              </a:rPr>
              <a:t>     </a:t>
            </a:r>
            <a:endParaRPr lang="zh-CN" altLang="en-US" sz="2000" dirty="0" smtClean="0">
              <a:latin typeface="Microsoft YaHei" charset="0"/>
              <a:ea typeface="Microsoft YaHei" charset="0"/>
              <a:cs typeface="Microsoft YaHei" charset="0"/>
            </a:endParaRPr>
          </a:p>
          <a:p>
            <a:r>
              <a:rPr lang="zh-CN" altLang="en-US" sz="2000" dirty="0" smtClean="0">
                <a:latin typeface="Microsoft YaHei" charset="0"/>
                <a:ea typeface="Microsoft YaHei" charset="0"/>
                <a:cs typeface="Microsoft YaHei" charset="0"/>
              </a:rPr>
              <a:t>协同防御：安全感知系统通过与</a:t>
            </a:r>
            <a:r>
              <a:rPr lang="en-US" altLang="zh-CN" sz="2000" dirty="0" smtClean="0">
                <a:latin typeface="Microsoft YaHei" charset="0"/>
                <a:ea typeface="Microsoft YaHei" charset="0"/>
                <a:cs typeface="Microsoft YaHei" charset="0"/>
              </a:rPr>
              <a:t>AF</a:t>
            </a:r>
            <a:r>
              <a:rPr lang="zh-CN" altLang="en-US" sz="2000" dirty="0" smtClean="0">
                <a:latin typeface="Microsoft YaHei" charset="0"/>
                <a:ea typeface="Microsoft YaHei" charset="0"/>
                <a:cs typeface="Microsoft YaHei" charset="0"/>
              </a:rPr>
              <a:t>，</a:t>
            </a:r>
            <a:r>
              <a:rPr lang="en-US" altLang="zh-CN" sz="2000" dirty="0" smtClean="0">
                <a:latin typeface="Microsoft YaHei" charset="0"/>
                <a:ea typeface="Microsoft YaHei" charset="0"/>
                <a:cs typeface="Microsoft YaHei" charset="0"/>
              </a:rPr>
              <a:t>AC</a:t>
            </a:r>
            <a:r>
              <a:rPr lang="zh-CN" altLang="en-US" sz="2000" b="1" dirty="0" smtClean="0">
                <a:solidFill>
                  <a:srgbClr val="FF0000"/>
                </a:solidFill>
                <a:latin typeface="Microsoft YaHei" charset="0"/>
                <a:ea typeface="Microsoft YaHei" charset="0"/>
                <a:cs typeface="Microsoft YaHei" charset="0"/>
              </a:rPr>
              <a:t>联动保障与网关间的协同防御</a:t>
            </a:r>
            <a:r>
              <a:rPr lang="zh-CN" altLang="en-US" sz="2000" b="1" dirty="0" smtClean="0">
                <a:solidFill>
                  <a:srgbClr val="0070C0"/>
                </a:solidFill>
                <a:latin typeface="Microsoft YaHei" charset="0"/>
                <a:ea typeface="Microsoft YaHei" charset="0"/>
                <a:cs typeface="Microsoft YaHei" charset="0"/>
              </a:rPr>
              <a:t>，</a:t>
            </a:r>
            <a:r>
              <a:rPr lang="zh-CN" altLang="en-US" sz="2000" dirty="0" smtClean="0">
                <a:latin typeface="Microsoft YaHei" charset="0"/>
                <a:ea typeface="Microsoft YaHei" charset="0"/>
                <a:cs typeface="Microsoft YaHei" charset="0"/>
              </a:rPr>
              <a:t>通过与</a:t>
            </a:r>
            <a:r>
              <a:rPr lang="en-US" altLang="zh-CN" sz="2000" dirty="0" smtClean="0">
                <a:latin typeface="Microsoft YaHei" charset="0"/>
                <a:ea typeface="Microsoft YaHei" charset="0"/>
                <a:cs typeface="Microsoft YaHei" charset="0"/>
              </a:rPr>
              <a:t>EDR,VSS</a:t>
            </a:r>
            <a:r>
              <a:rPr lang="zh-CN" altLang="en-US" sz="2000" b="1" dirty="0" smtClean="0">
                <a:solidFill>
                  <a:srgbClr val="FF0000"/>
                </a:solidFill>
                <a:latin typeface="Microsoft YaHei" charset="0"/>
                <a:ea typeface="Microsoft YaHei" charset="0"/>
                <a:cs typeface="Microsoft YaHei" charset="0"/>
              </a:rPr>
              <a:t>联动保障虚拟化应用场景的交付场景</a:t>
            </a:r>
            <a:r>
              <a:rPr lang="zh-CN" altLang="en-US" sz="2000" dirty="0" smtClean="0">
                <a:latin typeface="Microsoft YaHei" charset="0"/>
                <a:ea typeface="Microsoft YaHei" charset="0"/>
                <a:cs typeface="Microsoft YaHei" charset="0"/>
              </a:rPr>
              <a:t>的安全通过与云眼的联动保障在</a:t>
            </a:r>
            <a:r>
              <a:rPr lang="zh-CN" altLang="en-US" sz="2000" b="1" dirty="0" smtClean="0">
                <a:solidFill>
                  <a:srgbClr val="FF0000"/>
                </a:solidFill>
                <a:latin typeface="Microsoft YaHei" charset="0"/>
                <a:ea typeface="Microsoft YaHei" charset="0"/>
                <a:cs typeface="Microsoft YaHei" charset="0"/>
              </a:rPr>
              <a:t>业务全生命周期</a:t>
            </a:r>
            <a:r>
              <a:rPr lang="zh-CN" altLang="en-US" sz="2000" dirty="0" smtClean="0">
                <a:latin typeface="Microsoft YaHei" charset="0"/>
                <a:ea typeface="Microsoft YaHei" charset="0"/>
                <a:cs typeface="Microsoft YaHei" charset="0"/>
              </a:rPr>
              <a:t>的进行可视可控。</a:t>
            </a:r>
            <a:endParaRPr lang="zh-CN" altLang="en-US" sz="2000" dirty="0">
              <a:latin typeface="Microsoft YaHei" charset="0"/>
              <a:ea typeface="Microsoft YaHei" charset="0"/>
              <a:cs typeface="Microsoft YaHei" charset="0"/>
            </a:endParaRPr>
          </a:p>
        </p:txBody>
      </p:sp>
      <p:sp>
        <p:nvSpPr>
          <p:cNvPr id="2" name="矩形 1"/>
          <p:cNvSpPr/>
          <p:nvPr/>
        </p:nvSpPr>
        <p:spPr>
          <a:xfrm>
            <a:off x="830729" y="2317278"/>
            <a:ext cx="1467068" cy="400110"/>
          </a:xfrm>
          <a:prstGeom prst="rect">
            <a:avLst/>
          </a:prstGeom>
        </p:spPr>
        <p:txBody>
          <a:bodyPr wrap="none">
            <a:spAutoFit/>
          </a:bodyPr>
          <a:lstStyle/>
          <a:p>
            <a:r>
              <a:rPr lang="zh-CN" altLang="en-US" sz="2000" b="1" dirty="0">
                <a:latin typeface="Microsoft YaHei" charset="0"/>
                <a:ea typeface="Microsoft YaHei" charset="0"/>
                <a:cs typeface="Microsoft YaHei" charset="0"/>
              </a:rPr>
              <a:t>举例说明：</a:t>
            </a:r>
          </a:p>
        </p:txBody>
      </p:sp>
      <p:sp>
        <p:nvSpPr>
          <p:cNvPr id="3" name="文本框 2"/>
          <p:cNvSpPr txBox="1"/>
          <p:nvPr/>
        </p:nvSpPr>
        <p:spPr>
          <a:xfrm>
            <a:off x="830729" y="1449659"/>
            <a:ext cx="6729798" cy="461665"/>
          </a:xfrm>
          <a:prstGeom prst="rect">
            <a:avLst/>
          </a:prstGeom>
          <a:noFill/>
        </p:spPr>
        <p:txBody>
          <a:bodyPr wrap="square" rtlCol="0">
            <a:spAutoFit/>
          </a:bodyPr>
          <a:lstStyle/>
          <a:p>
            <a:r>
              <a:rPr kumimoji="1" lang="zh-CN" altLang="en-US" sz="2400" b="1" dirty="0" smtClean="0">
                <a:latin typeface="Microsoft YaHei" charset="0"/>
                <a:ea typeface="Microsoft YaHei" charset="0"/>
                <a:cs typeface="Microsoft YaHei" charset="0"/>
              </a:rPr>
              <a:t>遇到友商竞争或客户发问的情况：</a:t>
            </a:r>
            <a:endParaRPr kumimoji="1" lang="zh-CN" altLang="en-US" sz="2400" b="1" dirty="0">
              <a:latin typeface="Microsoft YaHei" charset="0"/>
              <a:ea typeface="Microsoft YaHei" charset="0"/>
              <a:cs typeface="Microsoft YaHei" charset="0"/>
            </a:endParaRPr>
          </a:p>
        </p:txBody>
      </p:sp>
    </p:spTree>
    <p:extLst>
      <p:ext uri="{BB962C8B-B14F-4D97-AF65-F5344CB8AC3E}">
        <p14:creationId xmlns:p14="http://schemas.microsoft.com/office/powerpoint/2010/main" val="200681197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4804</TotalTime>
  <Words>899</Words>
  <Application>Microsoft Macintosh PowerPoint</Application>
  <PresentationFormat>宽屏</PresentationFormat>
  <Paragraphs>44</Paragraphs>
  <Slides>10</Slides>
  <Notes>8</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Calibri</vt:lpstr>
      <vt:lpstr>DengXian</vt:lpstr>
      <vt:lpstr>Microsoft YaHei</vt:lpstr>
      <vt:lpstr>宋体</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office1982</dc:creator>
  <cp:lastModifiedBy>Microsoft Office 用户</cp:lastModifiedBy>
  <cp:revision>389</cp:revision>
  <dcterms:created xsi:type="dcterms:W3CDTF">2017-04-11T01:59:22Z</dcterms:created>
  <dcterms:modified xsi:type="dcterms:W3CDTF">2018-02-07T11:07:05Z</dcterms:modified>
</cp:coreProperties>
</file>

<file path=docProps/thumbnail.jpeg>
</file>